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6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12192000" cy="6858000"/>
  <p:notesSz cx="6858000" cy="9144000"/>
  <p:embeddedFontLst>
    <p:embeddedFont>
      <p:font typeface="Gill Sans" panose="020B0604020202020204" charset="0"/>
      <p:regular r:id="rId62"/>
      <p:bold r:id="rId63"/>
    </p:embeddedFont>
    <p:embeddedFont>
      <p:font typeface="Calibri" panose="020F0502020204030204" pitchFamily="3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Times" panose="02020603050405020304" pitchFamily="18"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55" autoAdjust="0"/>
  </p:normalViewPr>
  <p:slideViewPr>
    <p:cSldViewPr snapToGrid="0">
      <p:cViewPr varScale="1">
        <p:scale>
          <a:sx n="54" d="100"/>
          <a:sy n="54" d="100"/>
        </p:scale>
        <p:origin x="135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obpikegroup.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8Amu3UBj-qw"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DI4zp7yeuM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f415bbaf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50" name="Google Shape;150;g4f415bba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4f415bba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Note to presenter</a:t>
            </a:r>
            <a:r>
              <a:rPr lang="en-US" dirty="0">
                <a:latin typeface="Arial"/>
                <a:ea typeface="Arial"/>
                <a:cs typeface="Arial"/>
                <a:sym typeface="Arial"/>
              </a:rPr>
              <a:t>: This module can be changed to reflect the needs of your audience; save the presentation to a location on your computer and make necessary changes.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module contains activities to promote participant involvement aimed at improving retention of information presented. To learn more about participant-centered training strategies please refer to: Pike, R. (2002). </a:t>
            </a:r>
            <a:r>
              <a:rPr lang="en-US" i="1" dirty="0">
                <a:latin typeface="Arial"/>
                <a:ea typeface="Arial"/>
                <a:cs typeface="Arial"/>
                <a:sym typeface="Arial"/>
              </a:rPr>
              <a:t>Creative teaching techniques handbook: Tips, tactics, and </a:t>
            </a:r>
            <a:r>
              <a:rPr lang="en-US" i="1" dirty="0" smtClean="0">
                <a:latin typeface="Arial"/>
                <a:ea typeface="Arial"/>
                <a:cs typeface="Arial"/>
                <a:sym typeface="Arial"/>
              </a:rPr>
              <a:t>how-</a:t>
            </a:r>
            <a:r>
              <a:rPr lang="en-US" i="1" dirty="0" err="1" smtClean="0">
                <a:latin typeface="Arial"/>
                <a:ea typeface="Arial"/>
                <a:cs typeface="Arial"/>
                <a:sym typeface="Arial"/>
              </a:rPr>
              <a:t>tos</a:t>
            </a:r>
            <a:r>
              <a:rPr lang="en-US" i="1" dirty="0" smtClean="0">
                <a:latin typeface="Arial"/>
                <a:ea typeface="Arial"/>
                <a:cs typeface="Arial"/>
                <a:sym typeface="Arial"/>
              </a:rPr>
              <a:t> </a:t>
            </a:r>
            <a:r>
              <a:rPr lang="en-US" i="1" dirty="0">
                <a:latin typeface="Arial"/>
                <a:ea typeface="Arial"/>
                <a:cs typeface="Arial"/>
                <a:sym typeface="Arial"/>
              </a:rPr>
              <a:t>for delivering effective training </a:t>
            </a: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ed.). Amherst, MA: HRD Press. Or visit the Web site at </a:t>
            </a:r>
            <a:r>
              <a:rPr lang="en-US" u="sng" dirty="0">
                <a:solidFill>
                  <a:schemeClr val="hlink"/>
                </a:solidFill>
                <a:latin typeface="Arial"/>
                <a:ea typeface="Arial"/>
                <a:cs typeface="Arial"/>
                <a:sym typeface="Arial"/>
                <a:hlinkClick r:id="rId3"/>
              </a:rPr>
              <a:t>www.bobpikegroup.com</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US" b="1" dirty="0">
                <a:solidFill>
                  <a:srgbClr val="FF0000"/>
                </a:solidFill>
                <a:latin typeface="Arial"/>
                <a:ea typeface="Arial"/>
                <a:cs typeface="Arial"/>
                <a:sym typeface="Arial"/>
              </a:rPr>
              <a:t>Plan on at least 3 hours to present this module to a group if you use all of the activities and content</a:t>
            </a:r>
            <a:r>
              <a:rPr lang="en-US" b="1" dirty="0" smtClean="0">
                <a:solidFill>
                  <a:srgbClr val="FF0000"/>
                </a:solidFill>
                <a:latin typeface="Arial"/>
                <a:ea typeface="Arial"/>
                <a:cs typeface="Arial"/>
                <a:sym typeface="Arial"/>
              </a:rPr>
              <a:t>. </a:t>
            </a:r>
            <a:r>
              <a:rPr lang="en-US" b="1" dirty="0">
                <a:solidFill>
                  <a:srgbClr val="FF0000"/>
                </a:solidFill>
                <a:latin typeface="Arial"/>
                <a:ea typeface="Arial"/>
                <a:cs typeface="Arial"/>
                <a:sym typeface="Arial"/>
              </a:rPr>
              <a:t>If you have a shorter time period, then you will need to adapt the </a:t>
            </a:r>
            <a:r>
              <a:rPr lang="en-US" b="1" dirty="0" smtClean="0">
                <a:solidFill>
                  <a:srgbClr val="FF0000"/>
                </a:solidFill>
                <a:latin typeface="Arial"/>
                <a:ea typeface="Arial"/>
                <a:cs typeface="Arial"/>
                <a:sym typeface="Arial"/>
              </a:rPr>
              <a:t>Ppt</a:t>
            </a:r>
            <a:r>
              <a:rPr lang="en-US" b="1" dirty="0">
                <a:solidFill>
                  <a:srgbClr val="FF0000"/>
                </a:solidFill>
                <a:latin typeface="Arial"/>
                <a:ea typeface="Arial"/>
                <a:cs typeface="Arial"/>
                <a:sym typeface="Arial"/>
              </a:rPr>
              <a:t>. </a:t>
            </a:r>
            <a:endParaRPr dirty="0"/>
          </a:p>
          <a:p>
            <a:pPr marL="0" lvl="0" indent="0" algn="l" rtl="0">
              <a:spcBef>
                <a:spcPts val="0"/>
              </a:spcBef>
              <a:spcAft>
                <a:spcPts val="0"/>
              </a:spcAft>
              <a:buClr>
                <a:schemeClr val="dk1"/>
              </a:buClr>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Have </a:t>
            </a:r>
            <a:r>
              <a:rPr lang="en-US" dirty="0">
                <a:latin typeface="Arial"/>
                <a:ea typeface="Arial"/>
                <a:cs typeface="Arial"/>
                <a:sym typeface="Arial"/>
              </a:rPr>
              <a:t>you worked with team members who were more task or people oriented?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What does each type bring to the team meeting?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How might pacing impact a team meeting?</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Ask: </a:t>
            </a:r>
            <a:r>
              <a:rPr lang="en-US">
                <a:latin typeface="Arial"/>
                <a:ea typeface="Arial"/>
                <a:cs typeface="Arial"/>
                <a:sym typeface="Arial"/>
              </a:rPr>
              <a:t>What can your team do to support the different styles of the team members?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Take 5 – 10 minutes to discuss and jot down some ideas that will support your styles.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sz="1200" b="0" i="0" u="none" strike="noStrike" cap="none">
              <a:solidFill>
                <a:schemeClr val="dk1"/>
              </a:solidFill>
              <a:latin typeface="Times New Roman"/>
              <a:ea typeface="Times New Roman"/>
              <a:cs typeface="Times New Roman"/>
              <a:sym typeface="Times New Roman"/>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After thinking about personal communication styles, let’s turn our attention to how the group comes together as a whole.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According to research, there are four stages to teaming: forming, storming, norming, and performing. All teams go through these stages and may revert back to stages at various points. </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a:t>
            </a:r>
            <a:r>
              <a:rPr lang="en-US">
                <a:latin typeface="Arial"/>
                <a:ea typeface="Arial"/>
                <a:cs typeface="Arial"/>
                <a:sym typeface="Arial"/>
              </a:rPr>
              <a:t> with your team members what you believe each of these stages may look like as you begin a new initiative. What do you believe could occur to cause the team to revert back to a prior stage? (Think about your prior experiences)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sz="1200" b="0" i="0" u="none" strike="noStrike" cap="none">
              <a:solidFill>
                <a:schemeClr val="dk1"/>
              </a:solidFill>
              <a:latin typeface="Times New Roman"/>
              <a:ea typeface="Times New Roman"/>
              <a:cs typeface="Times New Roman"/>
              <a:sym typeface="Times New Roman"/>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The forming stage is when the team is just beginning to work together.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Communication is generally guarded as individuals get to know each other and talk about their task.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Everyone is on good behavior</a:t>
            </a:r>
            <a:r>
              <a:rPr lang="en-US" dirty="0">
                <a:latin typeface="Arial"/>
                <a:ea typeface="Arial"/>
                <a:cs typeface="Arial"/>
                <a:sym typeface="Arial"/>
              </a:rPr>
              <a:t>. </a:t>
            </a:r>
            <a:r>
              <a:rPr lang="en-US" dirty="0" smtClean="0">
                <a:latin typeface="Arial"/>
                <a:ea typeface="Arial"/>
                <a:cs typeface="Arial"/>
                <a:sym typeface="Arial"/>
              </a:rPr>
              <a:t>This </a:t>
            </a:r>
            <a:r>
              <a:rPr lang="en-US" dirty="0">
                <a:latin typeface="Arial"/>
                <a:ea typeface="Arial"/>
                <a:cs typeface="Arial"/>
                <a:sym typeface="Arial"/>
              </a:rPr>
              <a:t>is the initial relationship stage that we all experience in new and exciting </a:t>
            </a:r>
            <a:r>
              <a:rPr lang="en-US" dirty="0" smtClean="0">
                <a:latin typeface="Arial"/>
                <a:ea typeface="Arial"/>
                <a:cs typeface="Arial"/>
                <a:sym typeface="Arial"/>
              </a:rPr>
              <a:t>relationships.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In the storming stage, teams have formed and they are communicating more.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team is beginning to divide up roles and members might be competing for control or a voice.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Different styles of approaching tasks will emerge and conflict is present.</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sz="1200" b="0" i="0" u="none" strike="noStrike" cap="none">
              <a:solidFill>
                <a:schemeClr val="dk1"/>
              </a:solidFill>
              <a:latin typeface="Times New Roman"/>
              <a:ea typeface="Times New Roman"/>
              <a:cs typeface="Times New Roman"/>
              <a:sym typeface="Times New Roman"/>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In the norming stage, the team has worked out a plan and a way to work together. </a:t>
            </a:r>
            <a:r>
              <a:rPr lang="en-US" dirty="0" smtClean="0">
                <a:latin typeface="Arial"/>
                <a:ea typeface="Arial"/>
                <a:cs typeface="Arial"/>
                <a:sym typeface="Arial"/>
              </a:rPr>
              <a:t>They </a:t>
            </a:r>
            <a:r>
              <a:rPr lang="en-US" dirty="0">
                <a:latin typeface="Arial"/>
                <a:ea typeface="Arial"/>
                <a:cs typeface="Arial"/>
                <a:sym typeface="Arial"/>
              </a:rPr>
              <a:t>have agreed on roles and procedures and come to respect the diversity that each member brings. </a:t>
            </a:r>
            <a:endParaRPr dirty="0"/>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Share</a:t>
            </a:r>
            <a:r>
              <a:rPr lang="en-US" dirty="0" smtClean="0">
                <a:latin typeface="Arial"/>
                <a:ea typeface="Arial"/>
                <a:cs typeface="Arial"/>
                <a:sym typeface="Arial"/>
              </a:rPr>
              <a:t> </a:t>
            </a:r>
            <a:r>
              <a:rPr lang="en-US" dirty="0">
                <a:latin typeface="Arial"/>
                <a:ea typeface="Arial"/>
                <a:cs typeface="Arial"/>
                <a:sym typeface="Arial"/>
              </a:rPr>
              <a:t>some roles and procedures that may actually be in place in a teaming situation.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Do </a:t>
            </a:r>
            <a:r>
              <a:rPr lang="en-US" dirty="0">
                <a:latin typeface="Arial"/>
                <a:ea typeface="Arial"/>
                <a:cs typeface="Arial"/>
                <a:sym typeface="Arial"/>
              </a:rPr>
              <a:t>all members of the teaching team participate in the set up of the classroom environment? Delve into participants thinking so they understand everyone may participate to a quality classroom, but only two people may do the set up, not all of the members of the teaching team. </a:t>
            </a:r>
            <a:endParaRPr lang="en-US" dirty="0" smtClean="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How </a:t>
            </a:r>
            <a:r>
              <a:rPr lang="en-US" dirty="0">
                <a:latin typeface="Arial"/>
                <a:ea typeface="Arial"/>
                <a:cs typeface="Arial"/>
                <a:sym typeface="Arial"/>
              </a:rPr>
              <a:t>are shared responsibilities different from same responsibilities? Give some examples.</a:t>
            </a:r>
            <a:endParaRPr dirty="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During the performing stage the team is really rolling along. They have a very fine-tuned system of communication, dividing up </a:t>
            </a:r>
            <a:r>
              <a:rPr lang="en-US" dirty="0" smtClean="0">
                <a:latin typeface="Arial"/>
                <a:ea typeface="Arial"/>
                <a:cs typeface="Arial"/>
                <a:sym typeface="Arial"/>
              </a:rPr>
              <a:t>tasks, </a:t>
            </a:r>
            <a:r>
              <a:rPr lang="en-US" dirty="0">
                <a:latin typeface="Arial"/>
                <a:ea typeface="Arial"/>
                <a:cs typeface="Arial"/>
                <a:sym typeface="Arial"/>
              </a:rPr>
              <a:t>and distributing responsibility and authority, as well as a process for handling conflict.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Teams may also revert to former stages at times. For example, if a team is at the performing stage and a new member is </a:t>
            </a:r>
            <a:r>
              <a:rPr lang="en-US" dirty="0" smtClean="0">
                <a:latin typeface="Arial"/>
                <a:ea typeface="Arial"/>
                <a:cs typeface="Arial"/>
                <a:sym typeface="Arial"/>
              </a:rPr>
              <a:t>added, </a:t>
            </a:r>
            <a:r>
              <a:rPr lang="en-US" dirty="0">
                <a:latin typeface="Arial"/>
                <a:ea typeface="Arial"/>
                <a:cs typeface="Arial"/>
                <a:sym typeface="Arial"/>
              </a:rPr>
              <a:t>they will return to the forming, storming, and norming stages. Likewise if the team takes on a different task, they may revert to the previous stages.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Take a minute to reflect on your team and determine your team’s current stage. </a:t>
            </a:r>
            <a:endParaRPr dirty="0"/>
          </a:p>
          <a:p>
            <a:pPr marL="0" lvl="0" indent="0" algn="l" rtl="0">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smtClean="0"/>
              <a:t>www.youtube.com/watch?v=wuo13FrNX6g</a:t>
            </a:r>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t>Ask: </a:t>
            </a:r>
            <a:r>
              <a:rPr lang="en-US" b="0" dirty="0" smtClean="0"/>
              <a:t>At</a:t>
            </a:r>
            <a:r>
              <a:rPr lang="en-US" b="0" baseline="0" dirty="0" smtClean="0"/>
              <a:t> w</a:t>
            </a:r>
            <a:r>
              <a:rPr lang="en-US" dirty="0" smtClean="0"/>
              <a:t>hat </a:t>
            </a:r>
            <a:r>
              <a:rPr lang="en-US" dirty="0"/>
              <a:t>stage are these </a:t>
            </a:r>
            <a:r>
              <a:rPr lang="en-US" dirty="0" smtClean="0"/>
              <a:t>teams?</a:t>
            </a:r>
            <a:endParaRPr dirty="0"/>
          </a:p>
          <a:p>
            <a:pPr marL="0" lvl="0" indent="0" algn="l" rtl="0">
              <a:spcBef>
                <a:spcPts val="0"/>
              </a:spcBef>
              <a:spcAft>
                <a:spcPts val="0"/>
              </a:spcAft>
              <a:buNone/>
            </a:pPr>
            <a:endParaRPr dirty="0"/>
          </a:p>
        </p:txBody>
      </p:sp>
      <p:sp>
        <p:nvSpPr>
          <p:cNvPr id="269" name="Google Shape;2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Some skills are necessary when teaming. You must create an exchange of information, communicate effectively, have a process for solving problems, and a way to handle conflict. Let’s take a look at each of these skills.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2400" dirty="0">
                <a:latin typeface="Gill Sans"/>
                <a:ea typeface="Gill Sans"/>
                <a:cs typeface="Gill Sans"/>
                <a:sym typeface="Gill Sans"/>
              </a:rPr>
              <a:t>Exchanging information </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Role release</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Teaching each other</a:t>
            </a:r>
            <a:endParaRPr dirty="0"/>
          </a:p>
          <a:p>
            <a:pPr marL="0" lvl="0" indent="0" algn="l" rtl="0">
              <a:spcBef>
                <a:spcPts val="0"/>
              </a:spcBef>
              <a:spcAft>
                <a:spcPts val="0"/>
              </a:spcAft>
              <a:buNone/>
            </a:pPr>
            <a:r>
              <a:rPr lang="en-US" sz="2400" dirty="0">
                <a:latin typeface="Gill Sans"/>
                <a:ea typeface="Gill Sans"/>
                <a:cs typeface="Gill Sans"/>
                <a:sym typeface="Gill Sans"/>
              </a:rPr>
              <a:t>Communicating effectively</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Beware of perceptions</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Active listening</a:t>
            </a:r>
            <a:endParaRPr dirty="0"/>
          </a:p>
          <a:p>
            <a:pPr marL="0" lvl="0" indent="0" algn="l" rtl="0">
              <a:spcBef>
                <a:spcPts val="0"/>
              </a:spcBef>
              <a:spcAft>
                <a:spcPts val="0"/>
              </a:spcAft>
              <a:buNone/>
            </a:pPr>
            <a:r>
              <a:rPr lang="en-US" sz="2400" dirty="0">
                <a:latin typeface="Gill Sans"/>
                <a:ea typeface="Gill Sans"/>
                <a:cs typeface="Gill Sans"/>
                <a:sym typeface="Gill Sans"/>
              </a:rPr>
              <a:t>Process for solving problems</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Brainstorming solutions</a:t>
            </a:r>
            <a:endParaRPr dirty="0"/>
          </a:p>
          <a:p>
            <a:pPr marL="457200" lvl="1" indent="-152400" algn="l" rtl="0">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 Reaching consensus</a:t>
            </a:r>
            <a:endParaRPr dirty="0"/>
          </a:p>
          <a:p>
            <a:pPr marL="0" lvl="0" indent="0" algn="l" rtl="0">
              <a:spcBef>
                <a:spcPts val="0"/>
              </a:spcBef>
              <a:spcAft>
                <a:spcPts val="0"/>
              </a:spcAft>
              <a:buNone/>
            </a:pPr>
            <a:r>
              <a:rPr lang="en-US" sz="2400" dirty="0">
                <a:latin typeface="Gill Sans"/>
                <a:ea typeface="Gill Sans"/>
                <a:cs typeface="Gill Sans"/>
                <a:sym typeface="Gill Sans"/>
              </a:rPr>
              <a:t>Resolving conflicts</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19</a:t>
            </a:fld>
            <a:endParaRPr sz="1200" b="0" i="0" u="none" strike="noStrike" cap="none">
              <a:solidFill>
                <a:schemeClr val="dk1"/>
              </a:solidFill>
              <a:latin typeface="Times New Roman"/>
              <a:ea typeface="Times New Roman"/>
              <a:cs typeface="Times New Roman"/>
              <a:sym typeface="Times New Roman"/>
            </a:endParaRPr>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In order to exchange information, you must release your role and listen to others’ ideas and be willing to rotate leadership within the team. The team meeting process which will be addressed later will assist in rotating leadership if the team commits to the rotation of responsibilities.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To create a free exchange of information, you must be able to teach each other and release your roles. You have diverse members on your team for a reason, but if you are a collaborative team and you are making joint decisions, you must not have an administrator that makes all the decisions. </a:t>
            </a:r>
            <a:endParaRPr dirty="0"/>
          </a:p>
          <a:p>
            <a:pPr marL="0" lvl="0" indent="0" algn="l" rtl="0">
              <a:spcBef>
                <a:spcPts val="0"/>
              </a:spcBef>
              <a:spcAft>
                <a:spcPts val="0"/>
              </a:spcAft>
              <a:buNone/>
            </a:pPr>
            <a:endParaRPr b="1" dirty="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
        <p:nvSpPr>
          <p:cNvPr id="157" name="Google Shape;1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Remember that some of the actions related to implementing your inclusion options </a:t>
            </a:r>
            <a:r>
              <a:rPr lang="en-US" dirty="0" smtClean="0">
                <a:latin typeface="Arial"/>
                <a:ea typeface="Arial"/>
                <a:cs typeface="Arial"/>
                <a:sym typeface="Arial"/>
              </a:rPr>
              <a:t>are </a:t>
            </a:r>
            <a:r>
              <a:rPr lang="en-US" dirty="0">
                <a:latin typeface="Arial"/>
                <a:ea typeface="Arial"/>
                <a:cs typeface="Arial"/>
                <a:sym typeface="Arial"/>
              </a:rPr>
              <a:t>to become a collaborative team, practice skills, and use a structured meeting process. We are going to look at what this means and what it will look like in your programs.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Turn to your neighbor and share what you think a collaborative team </a:t>
            </a:r>
            <a:r>
              <a:rPr lang="en-US" dirty="0" smtClean="0">
                <a:latin typeface="Arial"/>
                <a:ea typeface="Arial"/>
                <a:cs typeface="Arial"/>
                <a:sym typeface="Arial"/>
              </a:rPr>
              <a:t>means.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3 to 4 minutes to discuss and then present the definition on next slide.</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An effective exchange of information also relies on being able to teach each other.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Have participants draw the diagram that is being described by one participant </a:t>
            </a:r>
            <a:r>
              <a:rPr lang="en-US" dirty="0" smtClean="0">
                <a:latin typeface="Arial"/>
                <a:ea typeface="Arial"/>
                <a:cs typeface="Arial"/>
                <a:sym typeface="Arial"/>
              </a:rPr>
              <a:t>(</a:t>
            </a:r>
            <a:r>
              <a:rPr lang="en-US" i="1" dirty="0" smtClean="0">
                <a:latin typeface="Arial"/>
                <a:ea typeface="Arial"/>
                <a:cs typeface="Arial"/>
                <a:sym typeface="Arial"/>
              </a:rPr>
              <a:t>One Way Communication </a:t>
            </a:r>
            <a:r>
              <a:rPr lang="en-US" b="1" dirty="0">
                <a:latin typeface="Arial"/>
                <a:ea typeface="Arial"/>
                <a:cs typeface="Arial"/>
                <a:sym typeface="Arial"/>
              </a:rPr>
              <a:t>handout</a:t>
            </a:r>
            <a:r>
              <a:rPr lang="en-US" dirty="0">
                <a:latin typeface="Arial"/>
                <a:ea typeface="Arial"/>
                <a:cs typeface="Arial"/>
                <a:sym typeface="Arial"/>
              </a:rPr>
              <a:t>, next slide). Explain to the person giving the directions that they should just say the information once and can’t answer any questions asked. </a:t>
            </a:r>
            <a:endParaRPr dirty="0"/>
          </a:p>
          <a:p>
            <a:pPr marL="0" lvl="0" indent="0" algn="l" rtl="0">
              <a:spcBef>
                <a:spcPts val="0"/>
              </a:spcBef>
              <a:spcAft>
                <a:spcPts val="0"/>
              </a:spcAft>
              <a:buNone/>
              <a:tabLst>
                <a:tab pos="457200" algn="l"/>
              </a:tabLst>
            </a:pPr>
            <a:r>
              <a:rPr lang="en-US" dirty="0">
                <a:latin typeface="Arial"/>
                <a:ea typeface="Arial"/>
                <a:cs typeface="Arial"/>
                <a:sym typeface="Arial"/>
              </a:rPr>
              <a:t>	After they have finished, </a:t>
            </a:r>
            <a:r>
              <a:rPr lang="en-US" b="1" dirty="0">
                <a:latin typeface="Arial"/>
                <a:ea typeface="Arial"/>
                <a:cs typeface="Arial"/>
                <a:sym typeface="Arial"/>
              </a:rPr>
              <a:t>show</a:t>
            </a:r>
            <a:r>
              <a:rPr lang="en-US" dirty="0">
                <a:latin typeface="Arial"/>
                <a:ea typeface="Arial"/>
                <a:cs typeface="Arial"/>
                <a:sym typeface="Arial"/>
              </a:rPr>
              <a:t> the diagram (have it on a flip chart) and </a:t>
            </a:r>
            <a:r>
              <a:rPr lang="en-US" b="1" dirty="0">
                <a:latin typeface="Arial"/>
                <a:ea typeface="Arial"/>
                <a:cs typeface="Arial"/>
                <a:sym typeface="Arial"/>
              </a:rPr>
              <a:t>ask</a:t>
            </a:r>
            <a:r>
              <a:rPr lang="en-US" dirty="0">
                <a:latin typeface="Arial"/>
                <a:ea typeface="Arial"/>
                <a:cs typeface="Arial"/>
                <a:sym typeface="Arial"/>
              </a:rPr>
              <a:t> </a:t>
            </a:r>
            <a:r>
              <a:rPr lang="en-US" dirty="0" smtClean="0">
                <a:latin typeface="Arial"/>
                <a:ea typeface="Arial"/>
                <a:cs typeface="Arial"/>
                <a:sym typeface="Arial"/>
              </a:rPr>
              <a:t>“Who </a:t>
            </a:r>
            <a:r>
              <a:rPr lang="en-US" dirty="0">
                <a:latin typeface="Arial"/>
                <a:ea typeface="Arial"/>
                <a:cs typeface="Arial"/>
                <a:sym typeface="Arial"/>
              </a:rPr>
              <a:t>has something that looks like this</a:t>
            </a:r>
            <a:r>
              <a:rPr lang="en-US" dirty="0" smtClean="0">
                <a:latin typeface="Arial"/>
                <a:ea typeface="Arial"/>
                <a:cs typeface="Arial"/>
                <a:sym typeface="Arial"/>
              </a:rPr>
              <a:t>?” </a:t>
            </a:r>
            <a:r>
              <a:rPr lang="en-US" dirty="0">
                <a:latin typeface="Arial"/>
                <a:ea typeface="Arial"/>
                <a:cs typeface="Arial"/>
                <a:sym typeface="Arial"/>
              </a:rPr>
              <a:t>Most will not have it. </a:t>
            </a:r>
            <a:endParaRPr dirty="0"/>
          </a:p>
          <a:p>
            <a:pPr marL="0" lvl="0" indent="0" algn="l" rtl="0">
              <a:spcBef>
                <a:spcPts val="0"/>
              </a:spcBef>
              <a:spcAft>
                <a:spcPts val="0"/>
              </a:spcAft>
              <a:buNone/>
              <a:tabLst>
                <a:tab pos="457200" algn="l"/>
              </a:tabLst>
            </a:pPr>
            <a:r>
              <a:rPr lang="en-US" dirty="0">
                <a:latin typeface="Arial"/>
                <a:ea typeface="Arial"/>
                <a:cs typeface="Arial"/>
                <a:sym typeface="Arial"/>
              </a:rPr>
              <a:t>	</a:t>
            </a:r>
            <a:r>
              <a:rPr lang="en-US" b="1" dirty="0" smtClean="0">
                <a:latin typeface="Arial"/>
                <a:ea typeface="Arial"/>
                <a:cs typeface="Arial"/>
                <a:sym typeface="Arial"/>
              </a:rPr>
              <a:t>Ask </a:t>
            </a:r>
            <a:r>
              <a:rPr lang="en-US" dirty="0">
                <a:latin typeface="Arial"/>
                <a:ea typeface="Arial"/>
                <a:cs typeface="Arial"/>
                <a:sym typeface="Arial"/>
              </a:rPr>
              <a:t>those who did not, </a:t>
            </a:r>
            <a:r>
              <a:rPr lang="en-US" dirty="0" smtClean="0">
                <a:latin typeface="Arial"/>
                <a:ea typeface="Arial"/>
                <a:cs typeface="Arial"/>
                <a:sym typeface="Arial"/>
              </a:rPr>
              <a:t>“Why </a:t>
            </a:r>
            <a:r>
              <a:rPr lang="en-US" dirty="0">
                <a:latin typeface="Arial"/>
                <a:ea typeface="Arial"/>
                <a:cs typeface="Arial"/>
                <a:sym typeface="Arial"/>
              </a:rPr>
              <a:t>not</a:t>
            </a:r>
            <a:r>
              <a:rPr lang="en-US" dirty="0" smtClean="0">
                <a:latin typeface="Arial"/>
                <a:ea typeface="Arial"/>
                <a:cs typeface="Arial"/>
                <a:sym typeface="Arial"/>
              </a:rPr>
              <a:t>?” </a:t>
            </a:r>
            <a:r>
              <a:rPr lang="en-US" dirty="0">
                <a:latin typeface="Arial"/>
                <a:ea typeface="Arial"/>
                <a:cs typeface="Arial"/>
                <a:sym typeface="Arial"/>
              </a:rPr>
              <a:t>Most will say they could not ask clarifying questions, just had to listen, etc. </a:t>
            </a:r>
            <a:endParaRPr dirty="0"/>
          </a:p>
          <a:p>
            <a:pPr marL="0" lvl="0" indent="0" algn="l" rtl="0">
              <a:spcBef>
                <a:spcPts val="0"/>
              </a:spcBef>
              <a:spcAft>
                <a:spcPts val="0"/>
              </a:spcAft>
              <a:buNone/>
              <a:tabLst>
                <a:tab pos="457200" algn="l"/>
              </a:tabLst>
            </a:pPr>
            <a:r>
              <a:rPr lang="en-US" dirty="0">
                <a:latin typeface="Arial"/>
                <a:ea typeface="Arial"/>
                <a:cs typeface="Arial"/>
                <a:sym typeface="Arial"/>
              </a:rPr>
              <a:t>	Point out how clarifying and clearly stating things is necessary when teaching one another.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Does your diagram look like this? </a:t>
            </a:r>
            <a:endParaRPr lang="en-US" dirty="0" smtClean="0"/>
          </a:p>
          <a:p>
            <a:pPr marL="0" lvl="0" indent="0" algn="l" rtl="0">
              <a:spcBef>
                <a:spcPts val="0"/>
              </a:spcBef>
              <a:spcAft>
                <a:spcPts val="0"/>
              </a:spcAft>
              <a:buNone/>
            </a:pPr>
            <a:r>
              <a:rPr lang="en-US" dirty="0" smtClean="0"/>
              <a:t>Discuss </a:t>
            </a:r>
            <a:r>
              <a:rPr lang="en-US" dirty="0"/>
              <a:t>with your partner how the directions could have been provided to be clearer to the “drawer.”</a:t>
            </a:r>
            <a:endParaRPr dirty="0"/>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Communicating effectively is yet another skill that we must have to work with a collaborative team. Listening is a real skill. Why can listening be so hard? </a:t>
            </a:r>
            <a:endParaRPr dirty="0"/>
          </a:p>
          <a:p>
            <a:pPr marL="0" lvl="0" indent="0" algn="l" rtl="0">
              <a:spcBef>
                <a:spcPts val="0"/>
              </a:spcBef>
              <a:spcAft>
                <a:spcPts val="0"/>
              </a:spcAft>
              <a:buNone/>
            </a:pPr>
            <a:r>
              <a:rPr lang="en-US" dirty="0">
                <a:latin typeface="Arial"/>
                <a:ea typeface="Arial"/>
                <a:cs typeface="Arial"/>
                <a:sym typeface="Arial"/>
              </a:rPr>
              <a:t>For example:</a:t>
            </a:r>
            <a:endParaRPr dirty="0"/>
          </a:p>
          <a:p>
            <a:pPr marL="457200" lvl="1" indent="-76200" algn="l" rtl="0">
              <a:spcBef>
                <a:spcPts val="0"/>
              </a:spcBef>
              <a:spcAft>
                <a:spcPts val="0"/>
              </a:spcAft>
              <a:buClr>
                <a:schemeClr val="dk1"/>
              </a:buClr>
              <a:buSzPts val="1200"/>
              <a:buFont typeface="Arial"/>
              <a:buChar char="•"/>
            </a:pPr>
            <a:r>
              <a:rPr lang="en-US" dirty="0">
                <a:latin typeface="Arial"/>
                <a:ea typeface="Arial"/>
                <a:cs typeface="Arial"/>
                <a:sym typeface="Arial"/>
              </a:rPr>
              <a:t> You are thinking of how you are going to respond to the person talking while </a:t>
            </a:r>
            <a:r>
              <a:rPr lang="en-US" dirty="0" smtClean="0">
                <a:latin typeface="Arial"/>
                <a:ea typeface="Arial"/>
                <a:cs typeface="Arial"/>
                <a:sym typeface="Arial"/>
              </a:rPr>
              <a:t>s/he is </a:t>
            </a:r>
            <a:r>
              <a:rPr lang="en-US" dirty="0">
                <a:latin typeface="Arial"/>
                <a:ea typeface="Arial"/>
                <a:cs typeface="Arial"/>
                <a:sym typeface="Arial"/>
              </a:rPr>
              <a:t>talking.</a:t>
            </a:r>
            <a:endParaRPr dirty="0"/>
          </a:p>
          <a:p>
            <a:pPr marL="457200" lvl="1" indent="-76200" algn="l" rtl="0">
              <a:spcBef>
                <a:spcPts val="0"/>
              </a:spcBef>
              <a:spcAft>
                <a:spcPts val="0"/>
              </a:spcAft>
              <a:buClr>
                <a:schemeClr val="dk1"/>
              </a:buClr>
              <a:buSzPts val="1200"/>
              <a:buFont typeface="Arial"/>
              <a:buChar char="•"/>
            </a:pPr>
            <a:r>
              <a:rPr lang="en-US" dirty="0">
                <a:latin typeface="Arial"/>
                <a:ea typeface="Arial"/>
                <a:cs typeface="Arial"/>
                <a:sym typeface="Arial"/>
              </a:rPr>
              <a:t> Your mind is wandering and you are thinking about dinner, etc. </a:t>
            </a:r>
            <a:endParaRPr dirty="0"/>
          </a:p>
          <a:p>
            <a:pPr marL="457200" lvl="1" indent="-76200" algn="l" rtl="0">
              <a:spcBef>
                <a:spcPts val="0"/>
              </a:spcBef>
              <a:spcAft>
                <a:spcPts val="0"/>
              </a:spcAft>
              <a:buClr>
                <a:schemeClr val="dk1"/>
              </a:buClr>
              <a:buSzPts val="1200"/>
              <a:buFont typeface="Arial"/>
              <a:buChar char="•"/>
            </a:pPr>
            <a:r>
              <a:rPr lang="en-US" dirty="0">
                <a:latin typeface="Arial"/>
                <a:ea typeface="Arial"/>
                <a:cs typeface="Arial"/>
                <a:sym typeface="Arial"/>
              </a:rPr>
              <a:t> You are so sure you are right that you don’t listen.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Take a moment to do this activity at your tables. After the activity, discuss: </a:t>
            </a:r>
            <a:r>
              <a:rPr lang="en-US" i="1" dirty="0">
                <a:latin typeface="Arial"/>
                <a:ea typeface="Arial"/>
                <a:cs typeface="Arial"/>
                <a:sym typeface="Arial"/>
              </a:rPr>
              <a:t>How can you be a more effective listener? </a:t>
            </a:r>
            <a:endParaRPr lang="en-US" i="1"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One </a:t>
            </a:r>
            <a:r>
              <a:rPr lang="en-US" dirty="0">
                <a:latin typeface="Arial"/>
                <a:ea typeface="Arial"/>
                <a:cs typeface="Arial"/>
                <a:sym typeface="Arial"/>
              </a:rPr>
              <a:t>strategy is to listen without interrupting and then report to the speaker what was heard and check for accuracy.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23</a:t>
            </a:fld>
            <a:endParaRPr sz="1200" b="0" i="0" u="none" strike="noStrike" cap="none">
              <a:solidFill>
                <a:schemeClr val="dk1"/>
              </a:solidFill>
              <a:latin typeface="Times New Roman"/>
              <a:ea typeface="Times New Roman"/>
              <a:cs typeface="Times New Roman"/>
              <a:sym typeface="Times New Roman"/>
            </a:endParaRPr>
          </a:p>
        </p:txBody>
      </p:sp>
      <p:sp>
        <p:nvSpPr>
          <p:cNvPr id="324" name="Google Shape;3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“What </a:t>
            </a:r>
            <a:r>
              <a:rPr lang="en-US" dirty="0">
                <a:latin typeface="Arial"/>
                <a:ea typeface="Arial"/>
                <a:cs typeface="Arial"/>
                <a:sym typeface="Arial"/>
              </a:rPr>
              <a:t>do you see</a:t>
            </a:r>
            <a:r>
              <a:rPr lang="en-US" dirty="0" smtClean="0">
                <a:latin typeface="Arial"/>
                <a:ea typeface="Arial"/>
                <a:cs typeface="Arial"/>
                <a:sym typeface="Arial"/>
              </a:rPr>
              <a:t>?” </a:t>
            </a:r>
          </a:p>
          <a:p>
            <a:pPr marL="0" lvl="0" indent="0" algn="l" rtl="0">
              <a:spcBef>
                <a:spcPts val="0"/>
              </a:spcBef>
              <a:spcAft>
                <a:spcPts val="0"/>
              </a:spcAft>
              <a:buNone/>
            </a:pPr>
            <a:r>
              <a:rPr lang="en-US" dirty="0" smtClean="0">
                <a:latin typeface="Arial"/>
                <a:ea typeface="Arial"/>
                <a:cs typeface="Arial"/>
                <a:sym typeface="Arial"/>
              </a:rPr>
              <a:t>Some </a:t>
            </a:r>
            <a:r>
              <a:rPr lang="en-US" dirty="0">
                <a:latin typeface="Arial"/>
                <a:ea typeface="Arial"/>
                <a:cs typeface="Arial"/>
                <a:sym typeface="Arial"/>
              </a:rPr>
              <a:t>of you might have seen the vase or goblet right off, while others may have only seen the two elderly people or the two people wearing hats playing a guitar.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What you saw became your reality and your perception was that there could not be anything else in the photo. You realized this was not the case when others pointed out the things they saw in the photo.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That is why teaming can be so beneficial. We all see things through a different lens, with each lens adding more important information and contributing to a complete understanding of the image.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24</a:t>
            </a:fld>
            <a:endParaRPr sz="1200" b="0" i="0" u="none" strike="noStrike" cap="none">
              <a:solidFill>
                <a:schemeClr val="dk1"/>
              </a:solidFill>
              <a:latin typeface="Times New Roman"/>
              <a:ea typeface="Times New Roman"/>
              <a:cs typeface="Times New Roman"/>
              <a:sym typeface="Times New Roman"/>
            </a:endParaRPr>
          </a:p>
        </p:txBody>
      </p:sp>
      <p:sp>
        <p:nvSpPr>
          <p:cNvPr id="331" name="Google Shape;3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You must have a process by which you can solve problems.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 will most likely have many problems as you implement this model.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Having a process of how you will find solutions will help.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25</a:t>
            </a:fld>
            <a:endParaRPr sz="1200" b="0" i="0" u="none" strike="noStrike" cap="none">
              <a:solidFill>
                <a:schemeClr val="dk1"/>
              </a:solidFill>
              <a:latin typeface="Times New Roman"/>
              <a:ea typeface="Times New Roman"/>
              <a:cs typeface="Times New Roman"/>
              <a:sym typeface="Times New Roman"/>
            </a:endParaRPr>
          </a:p>
        </p:txBody>
      </p:sp>
      <p:sp>
        <p:nvSpPr>
          <p:cNvPr id="338" name="Google Shape;3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dirty="0">
                <a:latin typeface="Arial"/>
                <a:ea typeface="Arial"/>
                <a:cs typeface="Arial"/>
                <a:sym typeface="Arial"/>
              </a:rPr>
              <a:t>One thing that helps is to state concerns, issues, or agenda items as a </a:t>
            </a:r>
            <a:r>
              <a:rPr lang="en-US" b="0" i="1" dirty="0">
                <a:latin typeface="Arial"/>
                <a:ea typeface="Arial"/>
                <a:cs typeface="Arial"/>
                <a:sym typeface="Arial"/>
              </a:rPr>
              <a:t>question</a:t>
            </a:r>
            <a:r>
              <a:rPr lang="en-US" b="0" dirty="0">
                <a:latin typeface="Arial"/>
                <a:ea typeface="Arial"/>
                <a:cs typeface="Arial"/>
                <a:sym typeface="Arial"/>
              </a:rPr>
              <a:t>.</a:t>
            </a:r>
            <a:r>
              <a:rPr lang="en-US" dirty="0">
                <a:latin typeface="Arial"/>
                <a:ea typeface="Arial"/>
                <a:cs typeface="Arial"/>
                <a:sym typeface="Arial"/>
              </a:rPr>
              <a:t> Stating the issue as a question serves two purposes:</a:t>
            </a:r>
            <a:endParaRPr dirty="0"/>
          </a:p>
          <a:p>
            <a:pPr marL="228600" lvl="0" indent="-22860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It causes you to clearly define and narrow the focus of the concern.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It enables you to bring up issues in a non-threatening way. For example, in a collaborative ECSE and Head Start preschool classroom, the ECSE teacher never follows the lesson plans that have been developed by both teachers. Instead of coming to the meeting and </a:t>
            </a:r>
            <a:r>
              <a:rPr lang="en-US" dirty="0" smtClean="0">
                <a:latin typeface="Arial"/>
                <a:ea typeface="Arial"/>
                <a:cs typeface="Arial"/>
                <a:sym typeface="Arial"/>
              </a:rPr>
              <a:t>saying, </a:t>
            </a:r>
            <a:r>
              <a:rPr lang="en-US" dirty="0">
                <a:latin typeface="Arial"/>
                <a:ea typeface="Arial"/>
                <a:cs typeface="Arial"/>
                <a:sym typeface="Arial"/>
              </a:rPr>
              <a:t>“You never do what we plan,” which may make her defensive, you could word the problem as a question (e.g., “How can we be sure to implement the lesson plan that we developed and agreed on?”).</a:t>
            </a:r>
            <a:r>
              <a:rPr lang="en-US" b="1" dirty="0">
                <a:latin typeface="Arial"/>
                <a:ea typeface="Arial"/>
                <a:cs typeface="Arial"/>
                <a:sym typeface="Arial"/>
              </a:rPr>
              <a:t> </a:t>
            </a:r>
            <a:r>
              <a:rPr lang="en-US" dirty="0">
                <a:latin typeface="Arial"/>
                <a:ea typeface="Arial"/>
                <a:cs typeface="Arial"/>
                <a:sym typeface="Arial"/>
              </a:rPr>
              <a:t>If possible, use coaching strategies (reflective questioning).</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26</a:t>
            </a:fld>
            <a:endParaRPr sz="1200" b="0" i="0" u="none" strike="noStrike" cap="none">
              <a:solidFill>
                <a:schemeClr val="dk1"/>
              </a:solidFill>
              <a:latin typeface="Times New Roman"/>
              <a:ea typeface="Times New Roman"/>
              <a:cs typeface="Times New Roman"/>
              <a:sym typeface="Times New Roman"/>
            </a:endParaRPr>
          </a:p>
        </p:txBody>
      </p:sp>
      <p:sp>
        <p:nvSpPr>
          <p:cNvPr id="345" name="Google Shape;3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Another skill needed in collaborative teaming is brainstorming. I am sure you already use this skill but it is important to revisit some of the components of brainstorming.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Review the list on the 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27</a:t>
            </a:fld>
            <a:endParaRPr sz="1200" b="0" i="0" u="none" strike="noStrike" cap="none">
              <a:solidFill>
                <a:schemeClr val="dk1"/>
              </a:solidFill>
              <a:latin typeface="Times New Roman"/>
              <a:ea typeface="Times New Roman"/>
              <a:cs typeface="Times New Roman"/>
              <a:sym typeface="Times New Roman"/>
            </a:endParaRPr>
          </a:p>
        </p:txBody>
      </p:sp>
      <p:sp>
        <p:nvSpPr>
          <p:cNvPr id="352" name="Google Shape;3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Let’s practice brainstorming. In the next 60 seconds, brainstorm ways to share information about IPOP.</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lnSpc>
                <a:spcPct val="120000"/>
              </a:lnSpc>
              <a:spcBef>
                <a:spcPts val="0"/>
              </a:spcBef>
              <a:spcAft>
                <a:spcPts val="0"/>
              </a:spcAft>
              <a:buClr>
                <a:schemeClr val="dk1"/>
              </a:buClr>
              <a:buSzPts val="2400"/>
              <a:buFont typeface="Times"/>
              <a:buNone/>
            </a:pPr>
            <a:r>
              <a:rPr lang="en-US" sz="2400" dirty="0">
                <a:latin typeface="Gill Sans"/>
                <a:ea typeface="Gill Sans"/>
                <a:cs typeface="Gill Sans"/>
                <a:sym typeface="Gill Sans"/>
              </a:rPr>
              <a:t>In your teams:</a:t>
            </a:r>
            <a:endParaRPr dirty="0"/>
          </a:p>
          <a:p>
            <a:pPr marL="457200" lvl="1" indent="0" algn="l" rtl="0">
              <a:lnSpc>
                <a:spcPct val="120000"/>
              </a:lnSpc>
              <a:spcBef>
                <a:spcPts val="0"/>
              </a:spcBef>
              <a:spcAft>
                <a:spcPts val="0"/>
              </a:spcAft>
              <a:buNone/>
            </a:pPr>
            <a:r>
              <a:rPr lang="en-US" sz="2400" dirty="0">
                <a:latin typeface="Gill Sans"/>
                <a:ea typeface="Gill Sans"/>
                <a:cs typeface="Gill Sans"/>
                <a:sym typeface="Gill Sans"/>
              </a:rPr>
              <a:t>Think of ways you will share the information about IPOP with your community, school, and program members </a:t>
            </a:r>
            <a:endParaRPr dirty="0"/>
          </a:p>
          <a:p>
            <a:pPr marL="457200" lvl="1" indent="0" algn="l" rtl="0">
              <a:lnSpc>
                <a:spcPct val="120000"/>
              </a:lnSpc>
              <a:spcBef>
                <a:spcPts val="0"/>
              </a:spcBef>
              <a:spcAft>
                <a:spcPts val="0"/>
              </a:spcAft>
              <a:buNone/>
            </a:pPr>
            <a:r>
              <a:rPr lang="en-US" sz="2400" dirty="0">
                <a:latin typeface="Gill Sans"/>
                <a:ea typeface="Gill Sans"/>
                <a:cs typeface="Gill Sans"/>
                <a:sym typeface="Gill Sans"/>
              </a:rPr>
              <a:t>Follow the rules for brainstorming</a:t>
            </a:r>
            <a:endParaRPr dirty="0"/>
          </a:p>
          <a:p>
            <a:pPr marL="457200" lvl="1" indent="0" algn="l" rtl="0">
              <a:lnSpc>
                <a:spcPct val="120000"/>
              </a:lnSpc>
              <a:spcBef>
                <a:spcPts val="0"/>
              </a:spcBef>
              <a:spcAft>
                <a:spcPts val="0"/>
              </a:spcAft>
              <a:buNone/>
            </a:pPr>
            <a:r>
              <a:rPr lang="en-US" sz="2400" dirty="0">
                <a:latin typeface="Gill Sans"/>
                <a:ea typeface="Gill Sans"/>
                <a:cs typeface="Gill Sans"/>
                <a:sym typeface="Gill Sans"/>
              </a:rPr>
              <a:t>Have someone record ideas</a:t>
            </a:r>
            <a:endParaRPr dirty="0"/>
          </a:p>
          <a:p>
            <a:pPr marL="457200" lvl="1" indent="0" algn="l" rtl="0">
              <a:lnSpc>
                <a:spcPct val="120000"/>
              </a:lnSpc>
              <a:spcBef>
                <a:spcPts val="0"/>
              </a:spcBef>
              <a:spcAft>
                <a:spcPts val="0"/>
              </a:spcAft>
              <a:buNone/>
            </a:pPr>
            <a:r>
              <a:rPr lang="en-US" sz="2400" dirty="0">
                <a:latin typeface="Gill Sans"/>
                <a:ea typeface="Gill Sans"/>
                <a:cs typeface="Gill Sans"/>
                <a:sym typeface="Gill Sans"/>
              </a:rPr>
              <a:t>You have 60 seconds</a:t>
            </a:r>
            <a:endParaRPr dirty="0"/>
          </a:p>
          <a:p>
            <a:pPr marL="457200" lvl="1" indent="0" algn="l" rtl="0">
              <a:lnSpc>
                <a:spcPct val="120000"/>
              </a:lnSpc>
              <a:spcBef>
                <a:spcPts val="0"/>
              </a:spcBef>
              <a:spcAft>
                <a:spcPts val="0"/>
              </a:spcAft>
              <a:buNone/>
            </a:pPr>
            <a:r>
              <a:rPr lang="en-US" sz="2400" dirty="0">
                <a:latin typeface="Gill Sans"/>
                <a:ea typeface="Gill Sans"/>
                <a:cs typeface="Gill Sans"/>
                <a:sym typeface="Gill Sans"/>
              </a:rPr>
              <a:t>GO!!</a:t>
            </a:r>
            <a:endParaRPr dirty="0"/>
          </a:p>
          <a:p>
            <a:pPr marL="0" lvl="0" indent="0" algn="l" rtl="0">
              <a:spcBef>
                <a:spcPts val="0"/>
              </a:spcBef>
              <a:spcAft>
                <a:spcPts val="0"/>
              </a:spcAft>
              <a:buNone/>
            </a:pPr>
            <a:endParaRPr b="1" i="1" dirty="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28</a:t>
            </a:fld>
            <a:endParaRPr sz="1200" b="0" i="0" u="none" strike="noStrike" cap="none">
              <a:solidFill>
                <a:schemeClr val="dk1"/>
              </a:solidFill>
              <a:latin typeface="Times New Roman"/>
              <a:ea typeface="Times New Roman"/>
              <a:cs typeface="Times New Roman"/>
              <a:sym typeface="Times New Roman"/>
            </a:endParaRPr>
          </a:p>
        </p:txBody>
      </p:sp>
      <p:sp>
        <p:nvSpPr>
          <p:cNvPr id="359" name="Google Shape;3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Another collaborative teaming skill is that of reaching a consensus as a team.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consensus decision making you strive to reach a decision that best reflects the ideas of all members of the team.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29</a:t>
            </a:fld>
            <a:endParaRPr sz="1200" b="0" i="0" u="none" strike="noStrike" cap="none">
              <a:solidFill>
                <a:schemeClr val="dk1"/>
              </a:solidFill>
              <a:latin typeface="Times New Roman"/>
              <a:ea typeface="Times New Roman"/>
              <a:cs typeface="Times New Roman"/>
              <a:sym typeface="Times New Roman"/>
            </a:endParaRPr>
          </a:p>
        </p:txBody>
      </p:sp>
      <p:sp>
        <p:nvSpPr>
          <p:cNvPr id="368" name="Google Shape;3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Consensus does not mean that everyone loves or even likes the decision that was decided on.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It does mean that everyone agrees they can live with the decision, will implement it and will not sabotage it.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Ask</a:t>
            </a:r>
            <a:r>
              <a:rPr lang="en-US">
                <a:latin typeface="Arial"/>
                <a:ea typeface="Arial"/>
                <a:cs typeface="Arial"/>
                <a:sym typeface="Arial"/>
              </a:rPr>
              <a:t> if anyone had a similar response.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30</a:t>
            </a:fld>
            <a:endParaRPr sz="1200" b="0" i="0" u="none" strike="noStrike" cap="none">
              <a:solidFill>
                <a:schemeClr val="dk1"/>
              </a:solidFill>
              <a:latin typeface="Times New Roman"/>
              <a:ea typeface="Times New Roman"/>
              <a:cs typeface="Times New Roman"/>
              <a:sym typeface="Times New Roman"/>
            </a:endParaRPr>
          </a:p>
        </p:txBody>
      </p:sp>
      <p:sp>
        <p:nvSpPr>
          <p:cNvPr id="375" name="Google Shape;3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Some guidelines for reaching a consensus are:</a:t>
            </a:r>
            <a:endParaRPr dirty="0"/>
          </a:p>
          <a:p>
            <a:pPr marL="0" lvl="0" indent="0" algn="l" rtl="0">
              <a:spcBef>
                <a:spcPts val="0"/>
              </a:spcBef>
              <a:spcAft>
                <a:spcPts val="0"/>
              </a:spcAft>
              <a:buNone/>
            </a:pPr>
            <a:r>
              <a:rPr lang="en-US" dirty="0">
                <a:latin typeface="Arial"/>
                <a:ea typeface="Arial"/>
                <a:cs typeface="Arial"/>
                <a:sym typeface="Arial"/>
              </a:rPr>
              <a:t>	</a:t>
            </a:r>
            <a:r>
              <a:rPr lang="en-US" dirty="0">
                <a:latin typeface="Gill Sans"/>
                <a:ea typeface="Gill Sans"/>
                <a:cs typeface="Gill Sans"/>
                <a:sym typeface="Gill Sans"/>
              </a:rPr>
              <a:t>avoid win-lose situations, </a:t>
            </a:r>
            <a:endParaRPr dirty="0"/>
          </a:p>
          <a:p>
            <a:pPr marL="0" lvl="0" indent="0" algn="l" rtl="0">
              <a:spcBef>
                <a:spcPts val="0"/>
              </a:spcBef>
              <a:spcAft>
                <a:spcPts val="0"/>
              </a:spcAft>
              <a:buNone/>
            </a:pPr>
            <a:r>
              <a:rPr lang="en-US" dirty="0">
                <a:latin typeface="Gill Sans"/>
                <a:ea typeface="Gill Sans"/>
                <a:cs typeface="Gill Sans"/>
                <a:sym typeface="Gill Sans"/>
              </a:rPr>
              <a:t>	present your position clearly and logically, and </a:t>
            </a:r>
            <a:endParaRPr dirty="0"/>
          </a:p>
          <a:p>
            <a:pPr marL="0" lvl="0" indent="0" algn="l" rtl="0">
              <a:spcBef>
                <a:spcPts val="0"/>
              </a:spcBef>
              <a:spcAft>
                <a:spcPts val="0"/>
              </a:spcAft>
              <a:buNone/>
            </a:pPr>
            <a:r>
              <a:rPr lang="en-US" dirty="0">
                <a:latin typeface="Gill Sans"/>
                <a:ea typeface="Gill Sans"/>
                <a:cs typeface="Gill Sans"/>
                <a:sym typeface="Gill Sans"/>
              </a:rPr>
              <a:t>	listen to each team member’s reaction.</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0" dirty="0">
                <a:latin typeface="Arial"/>
                <a:ea typeface="Arial"/>
                <a:cs typeface="Arial"/>
                <a:sym typeface="Arial"/>
              </a:rPr>
              <a:t>Share </a:t>
            </a:r>
            <a:r>
              <a:rPr lang="en-US" dirty="0">
                <a:latin typeface="Arial"/>
                <a:ea typeface="Arial"/>
                <a:cs typeface="Arial"/>
                <a:sym typeface="Arial"/>
              </a:rPr>
              <a:t>items from the slide.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a team member is not contributing, specifically ask him/her, “What are your thoughts?”</a:t>
            </a:r>
            <a:endParaRPr b="1" i="1" dirty="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31</a:t>
            </a:fld>
            <a:endParaRPr sz="1200" b="0" i="0" u="none" strike="noStrike" cap="none">
              <a:solidFill>
                <a:schemeClr val="dk1"/>
              </a:solidFill>
              <a:latin typeface="Times New Roman"/>
              <a:ea typeface="Times New Roman"/>
              <a:cs typeface="Times New Roman"/>
              <a:sym typeface="Times New Roman"/>
            </a:endParaRPr>
          </a:p>
        </p:txBody>
      </p:sp>
      <p:sp>
        <p:nvSpPr>
          <p:cNvPr id="383" name="Google Shape;38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Some guidelines for reaching a consensus are [</a:t>
            </a:r>
            <a:r>
              <a:rPr lang="en-US" b="1" dirty="0">
                <a:latin typeface="Arial"/>
                <a:ea typeface="Arial"/>
                <a:cs typeface="Arial"/>
                <a:sym typeface="Arial"/>
              </a:rPr>
              <a:t>share items from the slide</a:t>
            </a:r>
            <a:r>
              <a:rPr lang="en-US" dirty="0" smtClean="0">
                <a:latin typeface="Arial"/>
                <a:ea typeface="Arial"/>
                <a:cs typeface="Arial"/>
                <a:sym typeface="Arial"/>
              </a:rPr>
              <a: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u="sng" dirty="0">
                <a:solidFill>
                  <a:schemeClr val="hlink"/>
                </a:solidFill>
                <a:latin typeface="Times New Roman"/>
                <a:ea typeface="Times New Roman"/>
                <a:cs typeface="Times New Roman"/>
                <a:sym typeface="Times New Roman"/>
                <a:hlinkClick r:id="rId3"/>
              </a:rPr>
              <a:t>https://www.youtube.com/watch?v=8Amu3UBj-qw</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Is this consensus?</a:t>
            </a:r>
            <a:endParaRPr dirty="0"/>
          </a:p>
        </p:txBody>
      </p:sp>
      <p:sp>
        <p:nvSpPr>
          <p:cNvPr id="391" name="Google Shape;39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33</a:t>
            </a:fld>
            <a:endParaRPr sz="1200" b="0" i="0" u="none" strike="noStrike" cap="none">
              <a:solidFill>
                <a:schemeClr val="dk1"/>
              </a:solidFill>
              <a:latin typeface="Times New Roman"/>
              <a:ea typeface="Times New Roman"/>
              <a:cs typeface="Times New Roman"/>
              <a:sym typeface="Times New Roman"/>
            </a:endParaRPr>
          </a:p>
        </p:txBody>
      </p:sp>
      <p:sp>
        <p:nvSpPr>
          <p:cNvPr id="397" name="Google Shape;39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Activity: </a:t>
            </a:r>
            <a:r>
              <a:rPr lang="en-US">
                <a:latin typeface="Arial"/>
                <a:ea typeface="Arial"/>
                <a:cs typeface="Arial"/>
                <a:sym typeface="Arial"/>
              </a:rPr>
              <a:t>Reach a consensus on the items you brainstormed earlier.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34</a:t>
            </a:fld>
            <a:endParaRPr sz="1200" b="0" i="0" u="none" strike="noStrike" cap="none">
              <a:solidFill>
                <a:schemeClr val="dk1"/>
              </a:solidFill>
              <a:latin typeface="Times New Roman"/>
              <a:ea typeface="Times New Roman"/>
              <a:cs typeface="Times New Roman"/>
              <a:sym typeface="Times New Roman"/>
            </a:endParaRPr>
          </a:p>
        </p:txBody>
      </p:sp>
      <p:sp>
        <p:nvSpPr>
          <p:cNvPr id="405" name="Google Shape;40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Conflict is going to occur when people are working together. You will experience it related to this initiative.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best plan is to have a plan of how you will deal with conflict.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35</a:t>
            </a:fld>
            <a:endParaRPr sz="1200" b="0" i="0" u="none" strike="noStrike" cap="none">
              <a:solidFill>
                <a:schemeClr val="dk1"/>
              </a:solidFill>
              <a:latin typeface="Times New Roman"/>
              <a:ea typeface="Times New Roman"/>
              <a:cs typeface="Times New Roman"/>
              <a:sym typeface="Times New Roman"/>
            </a:endParaRPr>
          </a:p>
        </p:txBody>
      </p:sp>
      <p:sp>
        <p:nvSpPr>
          <p:cNvPr id="413" name="Google Shape;4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Everyone has experienced conflict at some point.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Ask: </a:t>
            </a:r>
            <a:r>
              <a:rPr lang="en-US" b="1" dirty="0" smtClean="0">
                <a:latin typeface="Arial"/>
                <a:ea typeface="Arial"/>
                <a:cs typeface="Arial"/>
                <a:sym typeface="Arial"/>
              </a:rPr>
              <a:t>“</a:t>
            </a:r>
            <a:r>
              <a:rPr lang="en-US" dirty="0" smtClean="0">
                <a:latin typeface="Arial"/>
                <a:ea typeface="Arial"/>
                <a:cs typeface="Arial"/>
                <a:sym typeface="Arial"/>
              </a:rPr>
              <a:t>How </a:t>
            </a:r>
            <a:r>
              <a:rPr lang="en-US" dirty="0">
                <a:latin typeface="Arial"/>
                <a:ea typeface="Arial"/>
                <a:cs typeface="Arial"/>
                <a:sym typeface="Arial"/>
              </a:rPr>
              <a:t>would you describe conflict</a:t>
            </a:r>
            <a:r>
              <a:rPr lang="en-US" dirty="0" smtClean="0">
                <a:latin typeface="Arial"/>
                <a:ea typeface="Arial"/>
                <a:cs typeface="Arial"/>
                <a:sym typeface="Arial"/>
              </a:rPr>
              <a:t>?” Have </a:t>
            </a:r>
            <a:r>
              <a:rPr lang="en-US" dirty="0">
                <a:latin typeface="Arial"/>
                <a:ea typeface="Arial"/>
                <a:cs typeface="Arial"/>
                <a:sym typeface="Arial"/>
              </a:rPr>
              <a:t>brief discussion</a:t>
            </a:r>
            <a:r>
              <a:rPr lang="en-US" dirty="0" smtClean="0">
                <a:latin typeface="Arial"/>
                <a:ea typeface="Arial"/>
                <a:cs typeface="Arial"/>
                <a:sym typeface="Arial"/>
              </a:rPr>
              <a:t>.</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36</a:t>
            </a:fld>
            <a:endParaRPr sz="1200" b="0" i="0" u="none" strike="noStrike" cap="none">
              <a:solidFill>
                <a:schemeClr val="dk1"/>
              </a:solidFill>
              <a:latin typeface="Times New Roman"/>
              <a:ea typeface="Times New Roman"/>
              <a:cs typeface="Times New Roman"/>
              <a:sym typeface="Times New Roman"/>
            </a:endParaRPr>
          </a:p>
        </p:txBody>
      </p:sp>
      <p:sp>
        <p:nvSpPr>
          <p:cNvPr id="420" name="Google Shape;4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It may benefit you to examine your feelings about conflict. Some may hate any type of conflict and therefore avoid it at all costs. Others may view conflict as positive, leading to a higher level of understanding.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Activity: </a:t>
            </a:r>
            <a:r>
              <a:rPr lang="en-US">
                <a:latin typeface="Arial"/>
                <a:ea typeface="Arial"/>
                <a:cs typeface="Arial"/>
                <a:sym typeface="Arial"/>
              </a:rPr>
              <a:t>Turn to the person sitting next to you and take a minute to discuss these questions about conflict. Then discuss the questions with your team. Discuss the ways conflict may occur related to your team beginning or expanding on inclusive opportunities, such as families, staff, etc.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37</a:t>
            </a:fld>
            <a:endParaRPr sz="1200" b="0" i="0" u="none" strike="noStrike" cap="none">
              <a:solidFill>
                <a:schemeClr val="dk1"/>
              </a:solidFill>
              <a:latin typeface="Times New Roman"/>
              <a:ea typeface="Times New Roman"/>
              <a:cs typeface="Times New Roman"/>
              <a:sym typeface="Times New Roman"/>
            </a:endParaRPr>
          </a:p>
        </p:txBody>
      </p:sp>
      <p:sp>
        <p:nvSpPr>
          <p:cNvPr id="427" name="Google Shape;42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Let’s see how you handle conflict. </a:t>
            </a:r>
            <a:endParaRPr dirty="0"/>
          </a:p>
          <a:p>
            <a:pPr marL="0" lvl="0" indent="0" algn="l" rtl="0">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Communicating can be compared to a hard ball and an egg.</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When we are working with people and having everyday communications with them, we talk </a:t>
            </a:r>
            <a:r>
              <a:rPr lang="en-US" dirty="0" smtClean="0">
                <a:latin typeface="Arial"/>
                <a:ea typeface="Arial"/>
                <a:cs typeface="Arial"/>
                <a:sym typeface="Arial"/>
              </a:rPr>
              <a:t>easily, </a:t>
            </a:r>
            <a:r>
              <a:rPr lang="en-US" dirty="0">
                <a:latin typeface="Arial"/>
                <a:ea typeface="Arial"/>
                <a:cs typeface="Arial"/>
                <a:sym typeface="Arial"/>
              </a:rPr>
              <a:t>conversation flows. Since we are not having conflict we feel at ease communicating about things. We “toss” ideas back and forth with little concern about how we are saying them </a:t>
            </a:r>
            <a:r>
              <a:rPr lang="en-US" dirty="0" smtClean="0">
                <a:latin typeface="Arial"/>
                <a:ea typeface="Arial"/>
                <a:cs typeface="Arial"/>
                <a:sym typeface="Arial"/>
              </a:rPr>
              <a:t>- </a:t>
            </a:r>
            <a:r>
              <a:rPr lang="en-US" dirty="0">
                <a:latin typeface="Arial"/>
                <a:ea typeface="Arial"/>
                <a:cs typeface="Arial"/>
                <a:sym typeface="Arial"/>
              </a:rPr>
              <a:t>just like you would toss a hard ball. You are not guarded about dropping it.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When you need to communicate more sensitive issues that may relate to conflict, you are more careful about how you word what is said. When tossing an egg to another person, you are careful because it might break. The same applies to communication.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Ask: </a:t>
            </a:r>
            <a:r>
              <a:rPr lang="en-US" b="1" dirty="0" smtClean="0">
                <a:latin typeface="Arial"/>
                <a:ea typeface="Arial"/>
                <a:cs typeface="Arial"/>
                <a:sym typeface="Arial"/>
              </a:rPr>
              <a:t>“</a:t>
            </a:r>
            <a:r>
              <a:rPr lang="en-US" dirty="0" smtClean="0">
                <a:latin typeface="Arial"/>
                <a:ea typeface="Arial"/>
                <a:cs typeface="Arial"/>
                <a:sym typeface="Arial"/>
              </a:rPr>
              <a:t>How </a:t>
            </a:r>
            <a:r>
              <a:rPr lang="en-US" dirty="0">
                <a:latin typeface="Arial"/>
                <a:ea typeface="Arial"/>
                <a:cs typeface="Arial"/>
                <a:sym typeface="Arial"/>
              </a:rPr>
              <a:t>do you currently handle conflict (i.e., walk away, avoid, take it on directly, etc</a:t>
            </a:r>
            <a:r>
              <a:rPr lang="en-US" dirty="0" smtClean="0">
                <a:latin typeface="Arial"/>
                <a:ea typeface="Arial"/>
                <a:cs typeface="Arial"/>
                <a:sym typeface="Arial"/>
              </a:rPr>
              <a:t>.)?” </a:t>
            </a:r>
            <a:r>
              <a:rPr lang="en-US" dirty="0">
                <a:latin typeface="Arial"/>
                <a:ea typeface="Arial"/>
                <a:cs typeface="Arial"/>
                <a:sym typeface="Arial"/>
              </a:rPr>
              <a:t>Participants share.</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38</a:t>
            </a:fld>
            <a:endParaRPr sz="1200" b="0" i="0" u="none" strike="noStrike" cap="none">
              <a:solidFill>
                <a:schemeClr val="dk1"/>
              </a:solidFill>
              <a:latin typeface="Times New Roman"/>
              <a:ea typeface="Times New Roman"/>
              <a:cs typeface="Times New Roman"/>
              <a:sym typeface="Times New Roman"/>
            </a:endParaRPr>
          </a:p>
        </p:txBody>
      </p:sp>
      <p:sp>
        <p:nvSpPr>
          <p:cNvPr id="435" name="Google Shape;4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One thing that helps is talking about conflict and what you will do </a:t>
            </a:r>
            <a:r>
              <a:rPr lang="en-US" i="1">
                <a:latin typeface="Arial"/>
                <a:ea typeface="Arial"/>
                <a:cs typeface="Arial"/>
                <a:sym typeface="Arial"/>
              </a:rPr>
              <a:t>before</a:t>
            </a:r>
            <a:r>
              <a:rPr lang="en-US">
                <a:latin typeface="Arial"/>
                <a:ea typeface="Arial"/>
                <a:cs typeface="Arial"/>
                <a:sym typeface="Arial"/>
              </a:rPr>
              <a:t> it occurs.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about the skills on the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39</a:t>
            </a:fld>
            <a:endParaRPr sz="1200" b="0" i="0" u="none" strike="noStrike" cap="none">
              <a:solidFill>
                <a:schemeClr val="dk1"/>
              </a:solidFill>
              <a:latin typeface="Times New Roman"/>
              <a:ea typeface="Times New Roman"/>
              <a:cs typeface="Times New Roman"/>
              <a:sym typeface="Times New Roman"/>
            </a:endParaRPr>
          </a:p>
        </p:txBody>
      </p:sp>
      <p:sp>
        <p:nvSpPr>
          <p:cNvPr id="442" name="Google Shape;4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Here is an example of one team’s process for handling conflict when it occurs.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The team member experiencing conflict must initiate the </a:t>
            </a:r>
            <a:r>
              <a:rPr lang="en-US" dirty="0" smtClean="0">
                <a:latin typeface="Gill Sans"/>
                <a:ea typeface="Gill Sans"/>
                <a:cs typeface="Gill Sans"/>
                <a:sym typeface="Gill Sans"/>
              </a:rPr>
              <a:t>discussion.</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The person in conflict must contact the other person </a:t>
            </a:r>
            <a:r>
              <a:rPr lang="en-US" dirty="0" smtClean="0">
                <a:latin typeface="Gill Sans"/>
                <a:ea typeface="Gill Sans"/>
                <a:cs typeface="Gill Sans"/>
                <a:sym typeface="Gill Sans"/>
              </a:rPr>
              <a:t>directly. </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The person approached is obligated to discuss, even if he or she does not have a </a:t>
            </a:r>
            <a:r>
              <a:rPr lang="en-US" dirty="0" smtClean="0">
                <a:latin typeface="Gill Sans"/>
                <a:ea typeface="Gill Sans"/>
                <a:cs typeface="Gill Sans"/>
                <a:sym typeface="Gill Sans"/>
              </a:rPr>
              <a:t>conflict.</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If approached by a colleague who reports a conflict with a third member, the first member must direct the colleague to discuss the conflict directly.</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spcBef>
                <a:spcPts val="0"/>
              </a:spcBef>
              <a:spcAft>
                <a:spcPts val="0"/>
              </a:spcAft>
              <a:buNone/>
            </a:pPr>
            <a:r>
              <a:rPr lang="en-US" dirty="0">
                <a:latin typeface="Arial"/>
                <a:ea typeface="Arial"/>
                <a:cs typeface="Arial"/>
                <a:sym typeface="Arial"/>
              </a:rPr>
              <a:t> </a:t>
            </a:r>
            <a:endParaRPr b="1" i="1"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u="sng" dirty="0">
                <a:solidFill>
                  <a:schemeClr val="hlink"/>
                </a:solidFill>
                <a:latin typeface="Times New Roman"/>
                <a:ea typeface="Times New Roman"/>
                <a:cs typeface="Times New Roman"/>
                <a:sym typeface="Times New Roman"/>
                <a:hlinkClick r:id="rId3"/>
              </a:rPr>
              <a:t>https://www.youtube.com/watch?v=DI4zp7yeuMU</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73" name="Google Shape;1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40</a:t>
            </a:fld>
            <a:endParaRPr sz="1200" b="0" i="0" u="none" strike="noStrike" cap="none">
              <a:solidFill>
                <a:schemeClr val="dk1"/>
              </a:solidFill>
              <a:latin typeface="Times New Roman"/>
              <a:ea typeface="Times New Roman"/>
              <a:cs typeface="Times New Roman"/>
              <a:sym typeface="Times New Roman"/>
            </a:endParaRPr>
          </a:p>
        </p:txBody>
      </p:sp>
      <p:sp>
        <p:nvSpPr>
          <p:cNvPr id="450" name="Google Shape;4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dirty="0">
                <a:latin typeface="Gill Sans"/>
                <a:ea typeface="Gill Sans"/>
                <a:cs typeface="Gill Sans"/>
                <a:sym typeface="Gill Sans"/>
              </a:rPr>
              <a:t>If aware of a conflict between two or more members, the member must express concern to those involved and encourage them to follow policy and resolve conflict.</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If two or more members meet to resolve conflict and cannot, they can request a third person meet with them.</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If ongoing conflict is not resolved, administrators set up meeting for win-win solution.</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Can be brought to the whole team if members agree.</a:t>
            </a:r>
            <a:endParaRPr dirty="0"/>
          </a:p>
          <a:p>
            <a:pPr marL="0" lvl="0" indent="0" algn="l" rtl="0">
              <a:lnSpc>
                <a:spcPct val="120000"/>
              </a:lnSpc>
              <a:spcBef>
                <a:spcPts val="0"/>
              </a:spcBef>
              <a:spcAft>
                <a:spcPts val="0"/>
              </a:spcAft>
              <a:buNone/>
            </a:pPr>
            <a:endParaRPr dirty="0">
              <a:latin typeface="Gill Sans"/>
              <a:ea typeface="Gill Sans"/>
              <a:cs typeface="Gill Sans"/>
              <a:sym typeface="Gill Sans"/>
            </a:endParaRPr>
          </a:p>
          <a:p>
            <a:pPr marL="0" lvl="0" indent="0" algn="l" rtl="0">
              <a:lnSpc>
                <a:spcPct val="120000"/>
              </a:lnSpc>
              <a:spcBef>
                <a:spcPts val="0"/>
              </a:spcBef>
              <a:spcAft>
                <a:spcPts val="0"/>
              </a:spcAft>
              <a:buNone/>
            </a:pPr>
            <a:r>
              <a:rPr lang="en-US" dirty="0">
                <a:latin typeface="Gill Sans"/>
                <a:ea typeface="Gill Sans"/>
                <a:cs typeface="Gill Sans"/>
                <a:sym typeface="Gill Sans"/>
              </a:rPr>
              <a:t>Administrators decide how to best resolve issues.</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41</a:t>
            </a:fld>
            <a:endParaRPr sz="1200" b="0" i="0" u="none" strike="noStrike" cap="none">
              <a:solidFill>
                <a:schemeClr val="dk1"/>
              </a:solidFill>
              <a:latin typeface="Times New Roman"/>
              <a:ea typeface="Times New Roman"/>
              <a:cs typeface="Times New Roman"/>
              <a:sym typeface="Times New Roman"/>
            </a:endParaRPr>
          </a:p>
        </p:txBody>
      </p:sp>
      <p:sp>
        <p:nvSpPr>
          <p:cNvPr id="457" name="Google Shape;4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8" name="Google Shape;45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We mentioned that we are going to share a structured team meeting process with you.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There </a:t>
            </a:r>
            <a:r>
              <a:rPr lang="en-US" dirty="0">
                <a:latin typeface="Arial"/>
                <a:ea typeface="Arial"/>
                <a:cs typeface="Arial"/>
                <a:sym typeface="Arial"/>
              </a:rPr>
              <a:t>are many such processes and you may already be using one</a:t>
            </a:r>
            <a:r>
              <a:rPr lang="en-US" dirty="0" smtClean="0">
                <a:latin typeface="Arial"/>
                <a:ea typeface="Arial"/>
                <a:cs typeface="Arial"/>
                <a:sym typeface="Arial"/>
              </a:rPr>
              <a:t>.</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The </a:t>
            </a:r>
            <a:r>
              <a:rPr lang="en-US" dirty="0">
                <a:latin typeface="Arial"/>
                <a:ea typeface="Arial"/>
                <a:cs typeface="Arial"/>
                <a:sym typeface="Arial"/>
              </a:rPr>
              <a:t>important thing is to have some process by which you can be more efficient and effective by assigning roles and holding team members accountable.</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42</a:t>
            </a:fld>
            <a:endParaRPr sz="1200" b="0" i="0" u="none" strike="noStrike" cap="none">
              <a:solidFill>
                <a:schemeClr val="dk1"/>
              </a:solidFill>
              <a:latin typeface="Times New Roman"/>
              <a:ea typeface="Times New Roman"/>
              <a:cs typeface="Times New Roman"/>
              <a:sym typeface="Times New Roman"/>
            </a:endParaRPr>
          </a:p>
        </p:txBody>
      </p:sp>
      <p:sp>
        <p:nvSpPr>
          <p:cNvPr id="464" name="Google Shape;4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Activity: </a:t>
            </a:r>
            <a:r>
              <a:rPr lang="en-US">
                <a:latin typeface="Arial"/>
                <a:ea typeface="Arial"/>
                <a:cs typeface="Arial"/>
                <a:sym typeface="Arial"/>
              </a:rPr>
              <a:t>Turn to your neighbor and share what bothers you most about meetings.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43</a:t>
            </a:fld>
            <a:endParaRPr sz="1200" b="0" i="0" u="none" strike="noStrike" cap="none">
              <a:solidFill>
                <a:schemeClr val="dk1"/>
              </a:solidFill>
              <a:latin typeface="Times New Roman"/>
              <a:ea typeface="Times New Roman"/>
              <a:cs typeface="Times New Roman"/>
              <a:sym typeface="Times New Roman"/>
            </a:endParaRPr>
          </a:p>
        </p:txBody>
      </p:sp>
      <p:sp>
        <p:nvSpPr>
          <p:cNvPr id="471" name="Google Shape;47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Ask: </a:t>
            </a:r>
            <a:r>
              <a:rPr lang="en-US" b="1" dirty="0" smtClean="0">
                <a:latin typeface="Arial"/>
                <a:ea typeface="Arial"/>
                <a:cs typeface="Arial"/>
                <a:sym typeface="Arial"/>
              </a:rPr>
              <a:t>“</a:t>
            </a:r>
            <a:r>
              <a:rPr lang="en-US" dirty="0" smtClean="0">
                <a:latin typeface="Arial"/>
                <a:ea typeface="Arial"/>
                <a:cs typeface="Arial"/>
                <a:sym typeface="Arial"/>
              </a:rPr>
              <a:t>Were </a:t>
            </a:r>
            <a:r>
              <a:rPr lang="en-US" dirty="0">
                <a:latin typeface="Arial"/>
                <a:ea typeface="Arial"/>
                <a:cs typeface="Arial"/>
                <a:sym typeface="Arial"/>
              </a:rPr>
              <a:t>any of these issues mentioned</a:t>
            </a:r>
            <a:r>
              <a:rPr lang="en-US" dirty="0" smtClean="0">
                <a:latin typeface="Arial"/>
                <a:ea typeface="Arial"/>
                <a:cs typeface="Arial"/>
                <a:sym typeface="Arial"/>
              </a:rPr>
              <a:t>?”</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44</a:t>
            </a:fld>
            <a:endParaRPr sz="1200" b="0" i="0" u="none" strike="noStrike" cap="none">
              <a:solidFill>
                <a:schemeClr val="dk1"/>
              </a:solidFill>
              <a:latin typeface="Times New Roman"/>
              <a:ea typeface="Times New Roman"/>
              <a:cs typeface="Times New Roman"/>
              <a:sym typeface="Times New Roman"/>
            </a:endParaRPr>
          </a:p>
        </p:txBody>
      </p:sp>
      <p:sp>
        <p:nvSpPr>
          <p:cNvPr id="479" name="Google Shape;47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may hate meetings but they are necessary. These meetings are sacrosanct!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45</a:t>
            </a:fld>
            <a:endParaRPr sz="1200" b="0" i="0" u="none" strike="noStrike" cap="none">
              <a:solidFill>
                <a:schemeClr val="dk1"/>
              </a:solidFill>
              <a:latin typeface="Times New Roman"/>
              <a:ea typeface="Times New Roman"/>
              <a:cs typeface="Times New Roman"/>
              <a:sym typeface="Times New Roman"/>
            </a:endParaRPr>
          </a:p>
        </p:txBody>
      </p:sp>
      <p:sp>
        <p:nvSpPr>
          <p:cNvPr id="486" name="Google Shape;4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7" name="Google Shape;48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46</a:t>
            </a:fld>
            <a:endParaRPr sz="1200" b="0" i="0" u="none" strike="noStrike" cap="none">
              <a:solidFill>
                <a:schemeClr val="dk1"/>
              </a:solidFill>
              <a:latin typeface="Times New Roman"/>
              <a:ea typeface="Times New Roman"/>
              <a:cs typeface="Times New Roman"/>
              <a:sym typeface="Times New Roman"/>
            </a:endParaRPr>
          </a:p>
        </p:txBody>
      </p:sp>
      <p:sp>
        <p:nvSpPr>
          <p:cNvPr id="494" name="Google Shape;4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Share how to make meetings efficient.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47</a:t>
            </a:fld>
            <a:endParaRPr sz="1200" b="0" i="0" u="none" strike="noStrike" cap="none">
              <a:solidFill>
                <a:schemeClr val="dk1"/>
              </a:solidFill>
              <a:latin typeface="Times New Roman"/>
              <a:ea typeface="Times New Roman"/>
              <a:cs typeface="Times New Roman"/>
              <a:sym typeface="Times New Roman"/>
            </a:endParaRPr>
          </a:p>
        </p:txBody>
      </p:sp>
      <p:sp>
        <p:nvSpPr>
          <p:cNvPr id="501" name="Google Shape;50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We have a team meeting process that we would like to share with you. Please look at the yellow </a:t>
            </a:r>
            <a:r>
              <a:rPr lang="en-US" b="1" dirty="0">
                <a:latin typeface="Arial"/>
                <a:ea typeface="Arial"/>
                <a:cs typeface="Arial"/>
                <a:sym typeface="Arial"/>
              </a:rPr>
              <a:t>handout </a:t>
            </a:r>
            <a:r>
              <a:rPr lang="en-US" dirty="0">
                <a:latin typeface="Arial"/>
                <a:ea typeface="Arial"/>
                <a:cs typeface="Arial"/>
                <a:sym typeface="Arial"/>
              </a:rPr>
              <a:t>that is on your table. Using this format, complete the steps on the slide.</a:t>
            </a:r>
            <a:endParaRPr dirty="0"/>
          </a:p>
          <a:p>
            <a:pPr marL="0" lvl="0" indent="0" algn="l" rtl="0">
              <a:spcBef>
                <a:spcPts val="0"/>
              </a:spcBef>
              <a:spcAft>
                <a:spcPts val="0"/>
              </a:spcAft>
              <a:buNone/>
            </a:pPr>
            <a:endParaRPr b="1" i="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Handout: </a:t>
            </a:r>
            <a:r>
              <a:rPr lang="en-US" dirty="0">
                <a:latin typeface="Arial"/>
                <a:ea typeface="Arial"/>
                <a:cs typeface="Arial"/>
                <a:sym typeface="Arial"/>
              </a:rPr>
              <a:t>Distribute </a:t>
            </a:r>
            <a:r>
              <a:rPr lang="en-US" i="1" dirty="0" smtClean="0">
                <a:latin typeface="Arial"/>
                <a:ea typeface="Arial"/>
                <a:cs typeface="Arial"/>
                <a:sym typeface="Arial"/>
              </a:rPr>
              <a:t>Team </a:t>
            </a:r>
            <a:r>
              <a:rPr lang="en-US" i="1" dirty="0">
                <a:latin typeface="Arial"/>
                <a:ea typeface="Arial"/>
                <a:cs typeface="Arial"/>
                <a:sym typeface="Arial"/>
              </a:rPr>
              <a:t>Meeting </a:t>
            </a:r>
            <a:r>
              <a:rPr lang="en-US" i="1" dirty="0" smtClean="0">
                <a:latin typeface="Arial"/>
                <a:ea typeface="Arial"/>
                <a:cs typeface="Arial"/>
                <a:sym typeface="Arial"/>
              </a:rPr>
              <a:t>Notes</a:t>
            </a:r>
            <a:r>
              <a:rPr lang="en-US" dirty="0" smtClean="0">
                <a:latin typeface="Arial"/>
                <a:ea typeface="Arial"/>
                <a:cs typeface="Arial"/>
                <a:sym typeface="Arial"/>
              </a:rPr>
              <a:t> </a:t>
            </a:r>
            <a:r>
              <a:rPr lang="en-US" dirty="0">
                <a:latin typeface="Arial"/>
                <a:ea typeface="Arial"/>
                <a:cs typeface="Arial"/>
                <a:sym typeface="Arial"/>
              </a:rPr>
              <a:t>to participants.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smtClean="0">
                <a:latin typeface="Gill Sans"/>
                <a:ea typeface="Gill Sans"/>
                <a:cs typeface="Gill Sans"/>
                <a:sym typeface="Gill Sans"/>
              </a:rPr>
              <a:t>Celebrate</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Review past meeting notes, carry over incomplete tasks as issues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List issues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Prioritize issues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Brainstorm solutions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Reach consensus on solutions</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Record who will do what by when</a:t>
            </a:r>
            <a:endParaRPr dirty="0"/>
          </a:p>
          <a:p>
            <a:pPr marL="457200" lvl="1" indent="-228600" algn="l" rtl="0">
              <a:lnSpc>
                <a:spcPct val="90000"/>
              </a:lnSpc>
              <a:spcBef>
                <a:spcPts val="0"/>
              </a:spcBef>
              <a:spcAft>
                <a:spcPts val="0"/>
              </a:spcAft>
              <a:buClr>
                <a:schemeClr val="dk1"/>
              </a:buClr>
              <a:buSzPts val="2400"/>
              <a:buFont typeface="Gill Sans"/>
              <a:buChar char="o"/>
            </a:pPr>
            <a:r>
              <a:rPr lang="en-US" sz="2400" dirty="0">
                <a:latin typeface="Gill Sans"/>
                <a:ea typeface="Gill Sans"/>
                <a:cs typeface="Gill Sans"/>
                <a:sym typeface="Gill Sans"/>
              </a:rPr>
              <a:t>Carry over issues not addressed</a:t>
            </a:r>
            <a:endParaRPr sz="2400" dirty="0">
              <a:solidFill>
                <a:srgbClr val="FFFF00"/>
              </a:solidFill>
              <a:latin typeface="Gill Sans"/>
              <a:ea typeface="Gill Sans"/>
              <a:cs typeface="Gill Sans"/>
              <a:sym typeface="Gill Sans"/>
            </a:endParaRPr>
          </a:p>
          <a:p>
            <a:pPr marL="0" lvl="0" indent="0" algn="l" rtl="0">
              <a:spcBef>
                <a:spcPts val="0"/>
              </a:spcBef>
              <a:spcAft>
                <a:spcPts val="0"/>
              </a:spcAft>
              <a:buNone/>
            </a:pPr>
            <a:endParaRPr b="1" i="1" dirty="0">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Sample of an IPOP agenda</a:t>
            </a:r>
            <a:endParaRPr dirty="0"/>
          </a:p>
        </p:txBody>
      </p:sp>
      <p:sp>
        <p:nvSpPr>
          <p:cNvPr id="509" name="Google Shape;50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49</a:t>
            </a:fld>
            <a:endParaRPr sz="1200" b="0" i="0" u="none" strike="noStrike" cap="none">
              <a:solidFill>
                <a:schemeClr val="dk1"/>
              </a:solidFill>
              <a:latin typeface="Times New Roman"/>
              <a:ea typeface="Times New Roman"/>
              <a:cs typeface="Times New Roman"/>
              <a:sym typeface="Times New Roman"/>
            </a:endParaRPr>
          </a:p>
        </p:txBody>
      </p:sp>
      <p:sp>
        <p:nvSpPr>
          <p:cNvPr id="515" name="Google Shape;51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6" name="Google Shape;51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Facilitator – keeps meeting going. Facilitates discussion related to agenda items.</a:t>
            </a:r>
            <a:endParaRPr dirty="0"/>
          </a:p>
          <a:p>
            <a:pPr marL="0" lvl="0" indent="0" algn="l" rtl="0">
              <a:spcBef>
                <a:spcPts val="0"/>
              </a:spcBef>
              <a:spcAft>
                <a:spcPts val="0"/>
              </a:spcAft>
              <a:buNone/>
            </a:pPr>
            <a:r>
              <a:rPr lang="en-US" dirty="0">
                <a:latin typeface="Arial"/>
                <a:ea typeface="Arial"/>
                <a:cs typeface="Arial"/>
                <a:sym typeface="Arial"/>
              </a:rPr>
              <a:t>Agenda keeper – keeps members on the agenda item being discussed. Reminds team members when they are off topic.</a:t>
            </a:r>
            <a:endParaRPr dirty="0"/>
          </a:p>
          <a:p>
            <a:pPr marL="0" lvl="0" indent="0" algn="l" rtl="0">
              <a:spcBef>
                <a:spcPts val="0"/>
              </a:spcBef>
              <a:spcAft>
                <a:spcPts val="0"/>
              </a:spcAft>
              <a:buNone/>
            </a:pPr>
            <a:r>
              <a:rPr lang="en-US" dirty="0">
                <a:latin typeface="Arial"/>
                <a:ea typeface="Arial"/>
                <a:cs typeface="Arial"/>
                <a:sym typeface="Arial"/>
              </a:rPr>
              <a:t>Timekeeper – keeps time for each agenda item during the meeting and reminds the team when time is up.</a:t>
            </a:r>
            <a:endParaRPr dirty="0"/>
          </a:p>
          <a:p>
            <a:pPr marL="0" lvl="0" indent="0" algn="l" rtl="0">
              <a:spcBef>
                <a:spcPts val="0"/>
              </a:spcBef>
              <a:spcAft>
                <a:spcPts val="0"/>
              </a:spcAft>
              <a:buNone/>
            </a:pPr>
            <a:r>
              <a:rPr lang="en-US" dirty="0">
                <a:latin typeface="Arial"/>
                <a:ea typeface="Arial"/>
                <a:cs typeface="Arial"/>
                <a:sym typeface="Arial"/>
              </a:rPr>
              <a:t>Recorder – uses the team meeting form to record all tasks, who is responsible for them, and deadlines. </a:t>
            </a:r>
            <a:endParaRPr dirty="0"/>
          </a:p>
          <a:p>
            <a:pPr marL="0" lvl="0" indent="0" algn="l" rtl="0">
              <a:spcBef>
                <a:spcPts val="0"/>
              </a:spcBef>
              <a:spcAft>
                <a:spcPts val="0"/>
              </a:spcAft>
              <a:buNone/>
            </a:pPr>
            <a:r>
              <a:rPr lang="en-US" dirty="0">
                <a:latin typeface="Arial"/>
                <a:ea typeface="Arial"/>
                <a:cs typeface="Arial"/>
                <a:sym typeface="Arial"/>
              </a:rPr>
              <a:t>Encourager – notices if certain members of the team are quiet or not sharing and gently urges them to voice their opinions.</a:t>
            </a:r>
            <a:endParaRPr dirty="0"/>
          </a:p>
          <a:p>
            <a:pPr marL="0" lvl="0" indent="0" algn="l" rtl="0">
              <a:spcBef>
                <a:spcPts val="0"/>
              </a:spcBef>
              <a:spcAft>
                <a:spcPts val="0"/>
              </a:spcAft>
              <a:buNone/>
            </a:pPr>
            <a:r>
              <a:rPr lang="en-US" dirty="0">
                <a:latin typeface="Arial"/>
                <a:ea typeface="Arial"/>
                <a:cs typeface="Arial"/>
                <a:sym typeface="Arial"/>
              </a:rPr>
              <a:t>Observer – watches the processes and interactions used during the meeting and provides feedback at the end so members are aware of how they are interacting and may make changes based on the feedback from the observer.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Effective teaming requires that you have some basic components. These include </a:t>
            </a:r>
            <a:r>
              <a:rPr lang="en-US" dirty="0" smtClean="0">
                <a:latin typeface="Arial"/>
                <a:ea typeface="Arial"/>
                <a:cs typeface="Arial"/>
                <a:sym typeface="Arial"/>
              </a:rPr>
              <a:t>the items on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What makes an effective team member? The way we communicate is very important when we are working with others. </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50</a:t>
            </a:fld>
            <a:endParaRPr sz="1200" b="0" i="0" u="none" strike="noStrike" cap="none">
              <a:solidFill>
                <a:schemeClr val="dk1"/>
              </a:solidFill>
              <a:latin typeface="Times New Roman"/>
              <a:ea typeface="Times New Roman"/>
              <a:cs typeface="Times New Roman"/>
              <a:sym typeface="Times New Roman"/>
            </a:endParaRPr>
          </a:p>
        </p:txBody>
      </p:sp>
      <p:sp>
        <p:nvSpPr>
          <p:cNvPr id="523" name="Google Shape;5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Begin the meeting by assigning roles. Some teams may decide on roles prior to the meeting, such as establishing a schedule for facilitators, recorders, and agenda keepers. Other teams decide at each meeting. Some have even developed a spinner with the roles on it to be assigned at the meeting. The important thing to remember is that rotating roles is necessary. You want to give everyone a chance to be the facilitator, recorder, etc.</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Always assign times to each part of the meeting and agenda items. For instance, ask the team how long the meeting will last </a:t>
            </a:r>
            <a:r>
              <a:rPr lang="en-US" dirty="0" smtClean="0">
                <a:latin typeface="Arial"/>
                <a:ea typeface="Arial"/>
                <a:cs typeface="Arial"/>
                <a:sym typeface="Arial"/>
              </a:rPr>
              <a:t>(ex., </a:t>
            </a:r>
            <a:r>
              <a:rPr lang="en-US" dirty="0">
                <a:latin typeface="Arial"/>
                <a:ea typeface="Arial"/>
                <a:cs typeface="Arial"/>
                <a:sym typeface="Arial"/>
              </a:rPr>
              <a:t>1 hour). Each segment of the meeting should also be assigned a time limit, such as beginning the meeting with 1-2 minutes for personal or professional celebrations.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Assigning 2-3 minutes to review past notes allows team members to see if tasks from the previous meeting were completed, or if they need to be placed on the current agenda. </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51</a:t>
            </a:fld>
            <a:endParaRPr sz="1200" b="0" i="0" u="none" strike="noStrike" cap="none">
              <a:solidFill>
                <a:schemeClr val="dk1"/>
              </a:solidFill>
              <a:latin typeface="Times New Roman"/>
              <a:ea typeface="Times New Roman"/>
              <a:cs typeface="Times New Roman"/>
              <a:sym typeface="Times New Roman"/>
            </a:endParaRPr>
          </a:p>
        </p:txBody>
      </p:sp>
      <p:sp>
        <p:nvSpPr>
          <p:cNvPr id="531" name="Google Shape;53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List issues – 1-2 minutes. Note this time is strictly for listing agenda items, not for discussing and brainstorming them. Remember to list agenda items as questions.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Brainstorm solutions, reach consensus, and assign times to each agenda item. Use your brainstorming skills and reach consensus to come up with solutions to the agenda items.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Recorder – records the agenda item and only the task discussed, who will complete this, and the deadline.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52</a:t>
            </a:fld>
            <a:endParaRPr sz="1200" b="0" i="0" u="none" strike="noStrike" cap="none">
              <a:solidFill>
                <a:schemeClr val="dk1"/>
              </a:solidFill>
              <a:latin typeface="Times New Roman"/>
              <a:ea typeface="Times New Roman"/>
              <a:cs typeface="Times New Roman"/>
              <a:sym typeface="Times New Roman"/>
            </a:endParaRPr>
          </a:p>
        </p:txBody>
      </p:sp>
      <p:sp>
        <p:nvSpPr>
          <p:cNvPr id="539" name="Google Shape;53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0" name="Google Shape;54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latin typeface="Arial"/>
                <a:ea typeface="Arial"/>
                <a:cs typeface="Arial"/>
                <a:sym typeface="Arial"/>
              </a:rPr>
              <a:t>Carry-over </a:t>
            </a:r>
            <a:r>
              <a:rPr lang="en-US" dirty="0">
                <a:latin typeface="Arial"/>
                <a:ea typeface="Arial"/>
                <a:cs typeface="Arial"/>
                <a:sym typeface="Arial"/>
              </a:rPr>
              <a:t>– if time did not allow you to get to all agenda items, make sure you have recorded these for discussion at the next meeting.</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Make sure you put the date, time, and location of the next meeting on the meeting notes.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someone take the role of copying the notes for all team members and distributing them. Make sure you get notes to the members who were not in attendance.</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Examples of a less than stellar team meeting</a:t>
            </a:r>
            <a:r>
              <a:rPr lang="en-US" dirty="0" smtClean="0"/>
              <a:t>. </a:t>
            </a:r>
          </a:p>
          <a:p>
            <a:pPr marL="0" lvl="0" indent="0" algn="l" rtl="0">
              <a:spcBef>
                <a:spcPts val="0"/>
              </a:spcBef>
              <a:spcAft>
                <a:spcPts val="0"/>
              </a:spcAft>
              <a:buNone/>
            </a:pPr>
            <a:r>
              <a:rPr lang="en-US" dirty="0" smtClean="0"/>
              <a:t>https://www.youtube.com/watch?v=K7agjXFFQJU&amp;t=7s</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
        <p:nvSpPr>
          <p:cNvPr id="548" name="Google Shape;54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54</a:t>
            </a:fld>
            <a:endParaRPr sz="1200" b="0" i="0" u="none" strike="noStrike" cap="none">
              <a:solidFill>
                <a:schemeClr val="dk1"/>
              </a:solidFill>
              <a:latin typeface="Times New Roman"/>
              <a:ea typeface="Times New Roman"/>
              <a:cs typeface="Times New Roman"/>
              <a:sym typeface="Times New Roman"/>
            </a:endParaRPr>
          </a:p>
        </p:txBody>
      </p:sp>
      <p:sp>
        <p:nvSpPr>
          <p:cNvPr id="554" name="Google Shape;55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If </a:t>
            </a:r>
            <a:r>
              <a:rPr lang="en-US" dirty="0">
                <a:latin typeface="Arial"/>
                <a:ea typeface="Arial"/>
                <a:cs typeface="Arial"/>
                <a:sym typeface="Arial"/>
              </a:rPr>
              <a:t>you have time remaining (15 minutes), one could ask participants to form a team, assign roles for a meeting, and hold an initial meeting for the IPOP initiative. </a:t>
            </a:r>
            <a:endParaRPr dirty="0"/>
          </a:p>
          <a:p>
            <a:pPr marL="228600" lvl="0" indent="-228600" algn="l" rtl="0">
              <a:spcBef>
                <a:spcPts val="0"/>
              </a:spcBef>
              <a:spcAft>
                <a:spcPts val="0"/>
              </a:spcAft>
              <a:buNone/>
            </a:pPr>
            <a:endParaRPr dirty="0">
              <a:latin typeface="Arial"/>
              <a:ea typeface="Arial"/>
              <a:cs typeface="Arial"/>
              <a:sym typeface="Arial"/>
            </a:endParaRPr>
          </a:p>
          <a:p>
            <a:pPr marL="228600" lvl="0" indent="-228600" algn="l" rtl="0">
              <a:spcBef>
                <a:spcPts val="0"/>
              </a:spcBef>
              <a:spcAft>
                <a:spcPts val="0"/>
              </a:spcAft>
              <a:buNone/>
            </a:pPr>
            <a:r>
              <a:rPr lang="en-US" dirty="0">
                <a:latin typeface="Arial"/>
                <a:ea typeface="Arial"/>
                <a:cs typeface="Arial"/>
                <a:sym typeface="Arial"/>
              </a:rPr>
              <a:t>Remember to include all members in determining agenda items.</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55</a:t>
            </a:fld>
            <a:endParaRPr sz="1200" b="0" i="0" u="none" strike="noStrike" cap="none">
              <a:solidFill>
                <a:schemeClr val="dk1"/>
              </a:solidFill>
              <a:latin typeface="Times New Roman"/>
              <a:ea typeface="Times New Roman"/>
              <a:cs typeface="Times New Roman"/>
              <a:sym typeface="Times New Roman"/>
            </a:endParaRPr>
          </a:p>
        </p:txBody>
      </p:sp>
      <p:sp>
        <p:nvSpPr>
          <p:cNvPr id="561" name="Google Shape;56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2" name="Google Shape;56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Close on a positive note.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8" name="Google Shape;5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4f415bbaf1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f415bbaf1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4f415bbaf1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6</a:t>
            </a:fld>
            <a:endParaRPr sz="1200" b="0" i="0" u="none" strike="noStrike" cap="none">
              <a:solidFill>
                <a:schemeClr val="dk1"/>
              </a:solidFill>
              <a:latin typeface="Times New Roman"/>
              <a:ea typeface="Times New Roman"/>
              <a:cs typeface="Times New Roman"/>
              <a:sym typeface="Times New Roman"/>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Let’s see what your communication style </a:t>
            </a:r>
            <a:r>
              <a:rPr lang="en-US" dirty="0">
                <a:latin typeface="Gill Sans"/>
                <a:ea typeface="Gill Sans"/>
                <a:cs typeface="Gill Sans"/>
                <a:sym typeface="Gill Sans"/>
              </a:rPr>
              <a:t>(teaming type</a:t>
            </a:r>
            <a:r>
              <a:rPr lang="en-US" sz="1600" dirty="0">
                <a:latin typeface="Gill Sans"/>
                <a:ea typeface="Gill Sans"/>
                <a:cs typeface="Gill Sans"/>
                <a:sym typeface="Gill Sans"/>
              </a:rPr>
              <a:t>) </a:t>
            </a:r>
            <a:r>
              <a:rPr lang="en-US" sz="1600" dirty="0" smtClean="0">
                <a:latin typeface="Gill Sans"/>
                <a:ea typeface="Gill Sans"/>
                <a:cs typeface="Gill Sans"/>
                <a:sym typeface="Gill Sans"/>
              </a:rPr>
              <a:t>is, </a:t>
            </a:r>
            <a:r>
              <a:rPr lang="en-US" sz="1600" dirty="0">
                <a:latin typeface="Gill Sans"/>
                <a:ea typeface="Gill Sans"/>
                <a:cs typeface="Gill Sans"/>
                <a:sym typeface="Gill Sans"/>
              </a:rPr>
              <a:t>as well as</a:t>
            </a:r>
            <a:r>
              <a:rPr lang="en-US" dirty="0">
                <a:latin typeface="Arial"/>
                <a:ea typeface="Arial"/>
                <a:cs typeface="Arial"/>
                <a:sym typeface="Arial"/>
              </a:rPr>
              <a:t> your teammates</a:t>
            </a:r>
            <a:r>
              <a:rPr lang="en-US" dirty="0" smtClean="0">
                <a:latin typeface="Arial"/>
                <a:ea typeface="Arial"/>
                <a:cs typeface="Arial"/>
                <a:sym typeface="Arial"/>
              </a:rPr>
              <a:t>’ styles.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Handout: </a:t>
            </a:r>
            <a:r>
              <a:rPr lang="en-US" dirty="0">
                <a:latin typeface="Arial"/>
                <a:ea typeface="Arial"/>
                <a:cs typeface="Arial"/>
                <a:sym typeface="Arial"/>
              </a:rPr>
              <a:t>Distribute the </a:t>
            </a:r>
            <a:r>
              <a:rPr lang="en-US" i="1" dirty="0" smtClean="0">
                <a:latin typeface="Arial"/>
                <a:ea typeface="Arial"/>
                <a:cs typeface="Arial"/>
                <a:sym typeface="Arial"/>
              </a:rPr>
              <a:t>Understand your personal style and the styles of those around you</a:t>
            </a:r>
            <a:r>
              <a:rPr lang="en-US" dirty="0" smtClean="0">
                <a:latin typeface="Arial"/>
                <a:ea typeface="Arial"/>
                <a:cs typeface="Arial"/>
                <a:sym typeface="Arial"/>
              </a:rPr>
              <a:t> </a:t>
            </a:r>
            <a:r>
              <a:rPr lang="en-US" b="1" dirty="0">
                <a:latin typeface="Arial"/>
                <a:ea typeface="Arial"/>
                <a:cs typeface="Arial"/>
                <a:sym typeface="Arial"/>
              </a:rPr>
              <a:t>handout</a:t>
            </a:r>
            <a:r>
              <a:rPr lang="en-US" dirty="0">
                <a:latin typeface="Arial"/>
                <a:ea typeface="Arial"/>
                <a:cs typeface="Arial"/>
                <a:sym typeface="Arial"/>
              </a:rPr>
              <a:t> to participants.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Explain how to complete the survey, using the directions on the slide. </a:t>
            </a:r>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Presenter</a:t>
            </a:r>
            <a:r>
              <a:rPr lang="en-US">
                <a:latin typeface="Arial"/>
                <a:ea typeface="Arial"/>
                <a:cs typeface="Arial"/>
                <a:sym typeface="Arial"/>
              </a:rPr>
              <a:t> will put the drawing of the graph on flip chart paper.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Instruct the participants to connect the dots once they have plotted their numbers on the graph.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Whichever quadrant they fall in is their primary communication style.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8</a:t>
            </a:fld>
            <a:endParaRPr sz="1200" b="0" i="0" u="none" strike="noStrike" cap="none">
              <a:solidFill>
                <a:schemeClr val="dk1"/>
              </a:solidFill>
              <a:latin typeface="Times New Roman"/>
              <a:ea typeface="Times New Roman"/>
              <a:cs typeface="Times New Roman"/>
              <a:sym typeface="Times New Roman"/>
            </a:endParaRPr>
          </a:p>
        </p:txBody>
      </p:sp>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Share characteristics of each type with participants.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Share characteristics of each type with participants.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90" name="Google Shape;90;p1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4" name="Google Shape;94;p1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2100"/>
              </a:spcBef>
              <a:spcAft>
                <a:spcPts val="0"/>
              </a:spcAft>
              <a:buClr>
                <a:srgbClr val="888888"/>
              </a:buClr>
              <a:buSzPts val="2000"/>
              <a:buNone/>
              <a:defRPr sz="2000">
                <a:solidFill>
                  <a:srgbClr val="888888"/>
                </a:solidFill>
              </a:defRPr>
            </a:lvl2pPr>
            <a:lvl3pPr marL="1371600" lvl="2" indent="-228600" algn="l" rtl="0">
              <a:lnSpc>
                <a:spcPct val="90000"/>
              </a:lnSpc>
              <a:spcBef>
                <a:spcPts val="2100"/>
              </a:spcBef>
              <a:spcAft>
                <a:spcPts val="0"/>
              </a:spcAft>
              <a:buClr>
                <a:srgbClr val="888888"/>
              </a:buClr>
              <a:buSzPts val="1800"/>
              <a:buNone/>
              <a:defRPr sz="1800">
                <a:solidFill>
                  <a:srgbClr val="888888"/>
                </a:solidFill>
              </a:defRPr>
            </a:lvl3pPr>
            <a:lvl4pPr marL="1828800" lvl="3" indent="-228600" algn="l" rtl="0">
              <a:lnSpc>
                <a:spcPct val="90000"/>
              </a:lnSpc>
              <a:spcBef>
                <a:spcPts val="2100"/>
              </a:spcBef>
              <a:spcAft>
                <a:spcPts val="0"/>
              </a:spcAft>
              <a:buClr>
                <a:srgbClr val="888888"/>
              </a:buClr>
              <a:buSzPts val="1600"/>
              <a:buNone/>
              <a:defRPr sz="1600">
                <a:solidFill>
                  <a:srgbClr val="888888"/>
                </a:solidFill>
              </a:defRPr>
            </a:lvl4pPr>
            <a:lvl5pPr marL="2286000" lvl="4" indent="-228600" algn="l" rtl="0">
              <a:lnSpc>
                <a:spcPct val="90000"/>
              </a:lnSpc>
              <a:spcBef>
                <a:spcPts val="2100"/>
              </a:spcBef>
              <a:spcAft>
                <a:spcPts val="0"/>
              </a:spcAft>
              <a:buClr>
                <a:srgbClr val="888888"/>
              </a:buClr>
              <a:buSzPts val="1600"/>
              <a:buNone/>
              <a:defRPr sz="1600">
                <a:solidFill>
                  <a:srgbClr val="888888"/>
                </a:solidFill>
              </a:defRPr>
            </a:lvl5pPr>
            <a:lvl6pPr marL="2743200" lvl="5" indent="-228600" algn="l" rtl="0">
              <a:lnSpc>
                <a:spcPct val="90000"/>
              </a:lnSpc>
              <a:spcBef>
                <a:spcPts val="2100"/>
              </a:spcBef>
              <a:spcAft>
                <a:spcPts val="0"/>
              </a:spcAft>
              <a:buClr>
                <a:srgbClr val="888888"/>
              </a:buClr>
              <a:buSzPts val="1600"/>
              <a:buNone/>
              <a:defRPr sz="1600">
                <a:solidFill>
                  <a:srgbClr val="888888"/>
                </a:solidFill>
              </a:defRPr>
            </a:lvl6pPr>
            <a:lvl7pPr marL="3200400" lvl="6" indent="-228600" algn="l" rtl="0">
              <a:lnSpc>
                <a:spcPct val="90000"/>
              </a:lnSpc>
              <a:spcBef>
                <a:spcPts val="2100"/>
              </a:spcBef>
              <a:spcAft>
                <a:spcPts val="0"/>
              </a:spcAft>
              <a:buClr>
                <a:srgbClr val="888888"/>
              </a:buClr>
              <a:buSzPts val="1600"/>
              <a:buNone/>
              <a:defRPr sz="1600">
                <a:solidFill>
                  <a:srgbClr val="888888"/>
                </a:solidFill>
              </a:defRPr>
            </a:lvl7pPr>
            <a:lvl8pPr marL="3657600" lvl="7" indent="-228600" algn="l" rtl="0">
              <a:lnSpc>
                <a:spcPct val="90000"/>
              </a:lnSpc>
              <a:spcBef>
                <a:spcPts val="2100"/>
              </a:spcBef>
              <a:spcAft>
                <a:spcPts val="0"/>
              </a:spcAft>
              <a:buClr>
                <a:srgbClr val="888888"/>
              </a:buClr>
              <a:buSzPts val="1600"/>
              <a:buNone/>
              <a:defRPr sz="1600">
                <a:solidFill>
                  <a:srgbClr val="888888"/>
                </a:solidFill>
              </a:defRPr>
            </a:lvl8pPr>
            <a:lvl9pPr marL="4114800" lvl="8" indent="-228600" algn="l" rtl="0">
              <a:lnSpc>
                <a:spcPct val="90000"/>
              </a:lnSpc>
              <a:spcBef>
                <a:spcPts val="2100"/>
              </a:spcBef>
              <a:spcAft>
                <a:spcPts val="2100"/>
              </a:spcAft>
              <a:buClr>
                <a:srgbClr val="888888"/>
              </a:buClr>
              <a:buSzPts val="1600"/>
              <a:buNone/>
              <a:defRPr sz="1600">
                <a:solidFill>
                  <a:srgbClr val="888888"/>
                </a:solidFill>
              </a:defRPr>
            </a:lvl9pPr>
          </a:lstStyle>
          <a:p>
            <a:endParaRPr/>
          </a:p>
        </p:txBody>
      </p:sp>
      <p:sp>
        <p:nvSpPr>
          <p:cNvPr id="95" name="Google Shape;9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0" name="Google Shape;100;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01" name="Google Shape;101;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8" name="Google Shape;108;p1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09" name="Google Shape;109;p1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10" name="Google Shape;110;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3" name="Google Shape;113;p19"/>
          <p:cNvSpPr txBox="1">
            <a:spLocks noGrp="1"/>
          </p:cNvSpPr>
          <p:nvPr>
            <p:ph type="body" idx="1"/>
          </p:nvPr>
        </p:nvSpPr>
        <p:spPr>
          <a:xfrm>
            <a:off x="1371600"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4" name="Google Shape;114;p19"/>
          <p:cNvSpPr txBox="1">
            <a:spLocks noGrp="1"/>
          </p:cNvSpPr>
          <p:nvPr>
            <p:ph type="body" idx="2"/>
          </p:nvPr>
        </p:nvSpPr>
        <p:spPr>
          <a:xfrm>
            <a:off x="6525403"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5" name="Google Shape;115;p19"/>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19"/>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19"/>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0" name="Google Shape;120;p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21" name="Google Shape;121;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24" name="Google Shape;124;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7" name="Google Shape;127;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30" name="Google Shape;130;p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31" name="Google Shape;131;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34" name="Google Shape;134;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p2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38" name="Google Shape;138;p25"/>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9" name="Google Shape;139;p25"/>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40" name="Google Shape;140;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41"/>
        <p:cNvGrpSpPr/>
        <p:nvPr/>
      </p:nvGrpSpPr>
      <p:grpSpPr>
        <a:xfrm>
          <a:off x="0" y="0"/>
          <a:ext cx="0" cy="0"/>
          <a:chOff x="0" y="0"/>
          <a:chExt cx="0" cy="0"/>
        </a:xfrm>
      </p:grpSpPr>
      <p:sp>
        <p:nvSpPr>
          <p:cNvPr id="142" name="Google Shape;142;p2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lvl="0" indent="-228600" algn="l" rtl="0">
              <a:lnSpc>
                <a:spcPct val="100000"/>
              </a:lnSpc>
              <a:spcBef>
                <a:spcPts val="0"/>
              </a:spcBef>
              <a:spcAft>
                <a:spcPts val="0"/>
              </a:spcAft>
              <a:buSzPts val="2400"/>
              <a:buNone/>
              <a:defRPr/>
            </a:lvl1pPr>
          </a:lstStyle>
          <a:p>
            <a:endParaRPr/>
          </a:p>
        </p:txBody>
      </p:sp>
      <p:sp>
        <p:nvSpPr>
          <p:cNvPr id="143" name="Google Shape;143;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44"/>
        <p:cNvGrpSpPr/>
        <p:nvPr/>
      </p:nvGrpSpPr>
      <p:grpSpPr>
        <a:xfrm>
          <a:off x="0" y="0"/>
          <a:ext cx="0" cy="0"/>
          <a:chOff x="0" y="0"/>
          <a:chExt cx="0" cy="0"/>
        </a:xfrm>
      </p:grpSpPr>
      <p:sp>
        <p:nvSpPr>
          <p:cNvPr id="145" name="Google Shape;145;p27"/>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46" name="Google Shape;146;p2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2100"/>
              </a:spcBef>
              <a:spcAft>
                <a:spcPts val="0"/>
              </a:spcAft>
              <a:buSzPts val="1900"/>
              <a:buChar char="○"/>
              <a:defRPr/>
            </a:lvl2pPr>
            <a:lvl3pPr marL="1371600" lvl="2" indent="-349250" algn="ctr" rtl="0">
              <a:lnSpc>
                <a:spcPct val="115000"/>
              </a:lnSpc>
              <a:spcBef>
                <a:spcPts val="2100"/>
              </a:spcBef>
              <a:spcAft>
                <a:spcPts val="0"/>
              </a:spcAft>
              <a:buSzPts val="1900"/>
              <a:buChar char="■"/>
              <a:defRPr/>
            </a:lvl3pPr>
            <a:lvl4pPr marL="1828800" lvl="3" indent="-349250" algn="ctr" rtl="0">
              <a:lnSpc>
                <a:spcPct val="115000"/>
              </a:lnSpc>
              <a:spcBef>
                <a:spcPts val="2100"/>
              </a:spcBef>
              <a:spcAft>
                <a:spcPts val="0"/>
              </a:spcAft>
              <a:buSzPts val="1900"/>
              <a:buChar char="●"/>
              <a:defRPr/>
            </a:lvl4pPr>
            <a:lvl5pPr marL="2286000" lvl="4" indent="-349250" algn="ctr" rtl="0">
              <a:lnSpc>
                <a:spcPct val="115000"/>
              </a:lnSpc>
              <a:spcBef>
                <a:spcPts val="2100"/>
              </a:spcBef>
              <a:spcAft>
                <a:spcPts val="0"/>
              </a:spcAft>
              <a:buSzPts val="1900"/>
              <a:buChar char="○"/>
              <a:defRPr/>
            </a:lvl5pPr>
            <a:lvl6pPr marL="2743200" lvl="5" indent="-349250" algn="ctr" rtl="0">
              <a:lnSpc>
                <a:spcPct val="115000"/>
              </a:lnSpc>
              <a:spcBef>
                <a:spcPts val="2100"/>
              </a:spcBef>
              <a:spcAft>
                <a:spcPts val="0"/>
              </a:spcAft>
              <a:buSzPts val="1900"/>
              <a:buChar char="■"/>
              <a:defRPr/>
            </a:lvl6pPr>
            <a:lvl7pPr marL="3200400" lvl="6" indent="-349250" algn="ctr" rtl="0">
              <a:lnSpc>
                <a:spcPct val="115000"/>
              </a:lnSpc>
              <a:spcBef>
                <a:spcPts val="2100"/>
              </a:spcBef>
              <a:spcAft>
                <a:spcPts val="0"/>
              </a:spcAft>
              <a:buSzPts val="1900"/>
              <a:buChar char="●"/>
              <a:defRPr/>
            </a:lvl7pPr>
            <a:lvl8pPr marL="3657600" lvl="7" indent="-349250" algn="ctr" rtl="0">
              <a:lnSpc>
                <a:spcPct val="115000"/>
              </a:lnSpc>
              <a:spcBef>
                <a:spcPts val="2100"/>
              </a:spcBef>
              <a:spcAft>
                <a:spcPts val="0"/>
              </a:spcAft>
              <a:buSzPts val="1900"/>
              <a:buChar char="○"/>
              <a:defRPr/>
            </a:lvl8pPr>
            <a:lvl9pPr marL="4114800" lvl="8" indent="-349250" algn="ctr" rtl="0">
              <a:lnSpc>
                <a:spcPct val="115000"/>
              </a:lnSpc>
              <a:spcBef>
                <a:spcPts val="2100"/>
              </a:spcBef>
              <a:spcAft>
                <a:spcPts val="2100"/>
              </a:spcAft>
              <a:buSzPts val="1900"/>
              <a:buChar char="■"/>
              <a:defRPr/>
            </a:lvl9pPr>
          </a:lstStyle>
          <a:p>
            <a:endParaRPr/>
          </a:p>
        </p:txBody>
      </p:sp>
      <p:sp>
        <p:nvSpPr>
          <p:cNvPr id="147" name="Google Shape;147;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uo13FrNX6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8Amu3UBj-qw"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I4zp7yeuM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K7agjXFFQJU&amp;t=7s"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utoledo.edu/"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Title"/>
          <p:cNvSpPr txBox="1">
            <a:spLocks noGrp="1"/>
          </p:cNvSpPr>
          <p:nvPr>
            <p:ph type="ctrTitle"/>
          </p:nvPr>
        </p:nvSpPr>
        <p:spPr>
          <a:xfrm>
            <a:off x="415600" y="902970"/>
            <a:ext cx="11360700" cy="2880360"/>
          </a:xfrm>
          <a:prstGeom prst="rect">
            <a:avLst/>
          </a:prstGeom>
          <a:noFill/>
          <a:ln>
            <a:noFill/>
          </a:ln>
        </p:spPr>
        <p:txBody>
          <a:bodyPr spcFirstLastPara="1" wrap="square" lIns="91425" tIns="45700" rIns="91425" bIns="45700" anchor="b" anchorCtr="0">
            <a:noAutofit/>
          </a:bodyPr>
          <a:lstStyle/>
          <a:p>
            <a:pPr>
              <a:buSzPts val="5400"/>
            </a:pPr>
            <a:r>
              <a:rPr lang="en-US" sz="4500" dirty="0">
                <a:latin typeface="Georgia" panose="02040502050405020303" pitchFamily="18" charset="0"/>
                <a:ea typeface="Times New Roman"/>
                <a:cs typeface="Times New Roman"/>
                <a:sym typeface="Times New Roman"/>
              </a:rPr>
              <a:t>Inclusive Placement Opportunities </a:t>
            </a:r>
            <a:br>
              <a:rPr lang="en-US" sz="4500" dirty="0">
                <a:latin typeface="Georgia" panose="02040502050405020303" pitchFamily="18" charset="0"/>
                <a:ea typeface="Times New Roman"/>
                <a:cs typeface="Times New Roman"/>
                <a:sym typeface="Times New Roman"/>
              </a:rPr>
            </a:br>
            <a:r>
              <a:rPr lang="en-US" sz="4500" dirty="0">
                <a:latin typeface="Georgia" panose="02040502050405020303" pitchFamily="18" charset="0"/>
                <a:ea typeface="Times New Roman"/>
                <a:cs typeface="Times New Roman"/>
                <a:sym typeface="Times New Roman"/>
              </a:rPr>
              <a:t>for </a:t>
            </a:r>
            <a:r>
              <a:rPr lang="en-US" sz="4500" dirty="0" smtClean="0">
                <a:latin typeface="Georgia" panose="02040502050405020303" pitchFamily="18" charset="0"/>
                <a:ea typeface="Times New Roman"/>
                <a:cs typeface="Times New Roman"/>
                <a:sym typeface="Times New Roman"/>
              </a:rPr>
              <a:t>Preschoolers: </a:t>
            </a:r>
            <a:br>
              <a:rPr lang="en-US" sz="4500" dirty="0" smtClean="0">
                <a:latin typeface="Georgia" panose="02040502050405020303" pitchFamily="18" charset="0"/>
                <a:ea typeface="Times New Roman"/>
                <a:cs typeface="Times New Roman"/>
                <a:sym typeface="Times New Roman"/>
              </a:rPr>
            </a:br>
            <a:r>
              <a:rPr lang="en-US" sz="3500" dirty="0" smtClean="0">
                <a:latin typeface="Georgia" panose="02040502050405020303" pitchFamily="18" charset="0"/>
                <a:ea typeface="Times New Roman"/>
                <a:cs typeface="Times New Roman"/>
                <a:sym typeface="Times New Roman"/>
              </a:rPr>
              <a:t>A </a:t>
            </a:r>
            <a:r>
              <a:rPr lang="en-US" sz="3500" dirty="0">
                <a:latin typeface="Georgia" panose="02040502050405020303" pitchFamily="18" charset="0"/>
                <a:ea typeface="Times New Roman"/>
                <a:cs typeface="Times New Roman"/>
                <a:sym typeface="Times New Roman"/>
              </a:rPr>
              <a:t>Systems Approach to Preschool Inclusive Practices</a:t>
            </a:r>
            <a:r>
              <a:rPr lang="en-US" sz="4800" dirty="0">
                <a:latin typeface="Georgia" panose="02040502050405020303" pitchFamily="18" charset="0"/>
                <a:ea typeface="Times New Roman"/>
                <a:cs typeface="Times New Roman"/>
                <a:sym typeface="Times New Roman"/>
              </a:rPr>
              <a:t/>
            </a:r>
            <a:br>
              <a:rPr lang="en-US" sz="4800" dirty="0">
                <a:latin typeface="Georgia" panose="02040502050405020303" pitchFamily="18" charset="0"/>
                <a:ea typeface="Times New Roman"/>
                <a:cs typeface="Times New Roman"/>
                <a:sym typeface="Times New Roman"/>
              </a:rPr>
            </a:br>
            <a:r>
              <a:rPr lang="en-US" sz="4500" dirty="0" smtClean="0">
                <a:latin typeface="Georgia" panose="02040502050405020303" pitchFamily="18" charset="0"/>
                <a:ea typeface="Times New Roman"/>
                <a:cs typeface="Times New Roman"/>
                <a:sym typeface="Times New Roman"/>
              </a:rPr>
              <a:t> </a:t>
            </a:r>
            <a:endParaRPr sz="4500" dirty="0">
              <a:solidFill>
                <a:schemeClr val="dk1"/>
              </a:solidFill>
              <a:latin typeface="Georgia" panose="02040502050405020303" pitchFamily="18" charset="0"/>
              <a:ea typeface="Times New Roman"/>
              <a:cs typeface="Times New Roman"/>
              <a:sym typeface="Times New Roman"/>
            </a:endParaRPr>
          </a:p>
        </p:txBody>
      </p:sp>
      <p:sp>
        <p:nvSpPr>
          <p:cNvPr id="154" name="Subtitle"/>
          <p:cNvSpPr txBox="1">
            <a:spLocks noGrp="1"/>
          </p:cNvSpPr>
          <p:nvPr>
            <p:ph type="subTitle" idx="1"/>
          </p:nvPr>
        </p:nvSpPr>
        <p:spPr>
          <a:xfrm>
            <a:off x="415600" y="4377690"/>
            <a:ext cx="11360700" cy="1056900"/>
          </a:xfrm>
          <a:prstGeom prst="rect">
            <a:avLst/>
          </a:prstGeom>
          <a:noFill/>
          <a:ln>
            <a:noFill/>
          </a:ln>
        </p:spPr>
        <p:txBody>
          <a:bodyPr spcFirstLastPara="1" wrap="square" lIns="91425" tIns="45700" rIns="91425" bIns="45700" anchor="ctr" anchorCtr="0">
            <a:noAutofit/>
          </a:bodyPr>
          <a:lstStyle/>
          <a:p>
            <a:pPr marL="0" lvl="0" indent="0">
              <a:spcBef>
                <a:spcPts val="1000"/>
              </a:spcBef>
              <a:buClr>
                <a:schemeClr val="dk1"/>
              </a:buClr>
              <a:buSzPts val="1500"/>
            </a:pPr>
            <a:r>
              <a:rPr lang="en-US" sz="3500" i="1" dirty="0" smtClean="0">
                <a:solidFill>
                  <a:schemeClr val="dk1"/>
                </a:solidFill>
                <a:latin typeface="Georgia" panose="02040502050405020303" pitchFamily="18" charset="0"/>
                <a:ea typeface="Times New Roman"/>
                <a:cs typeface="Times New Roman"/>
                <a:sym typeface="Times New Roman"/>
              </a:rPr>
              <a:t>A </a:t>
            </a:r>
            <a:r>
              <a:rPr lang="en-US" sz="3500" i="1" dirty="0">
                <a:solidFill>
                  <a:schemeClr val="dk1"/>
                </a:solidFill>
                <a:latin typeface="Georgia" panose="02040502050405020303" pitchFamily="18" charset="0"/>
                <a:ea typeface="Times New Roman"/>
                <a:cs typeface="Times New Roman"/>
                <a:sym typeface="Times New Roman"/>
              </a:rPr>
              <a:t>project of the Virginia Department of Education and the Technical Assistance Centers of Virginia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Four Ways People Operate</a:t>
            </a:r>
            <a:endParaRPr dirty="0">
              <a:latin typeface="Georgia" panose="02040502050405020303" pitchFamily="18" charset="0"/>
            </a:endParaRPr>
          </a:p>
        </p:txBody>
      </p:sp>
      <p:sp>
        <p:nvSpPr>
          <p:cNvPr id="219" name="Google Shape;219;p37"/>
          <p:cNvSpPr txBox="1">
            <a:spLocks noGrp="1"/>
          </p:cNvSpPr>
          <p:nvPr>
            <p:ph type="body" idx="1"/>
          </p:nvPr>
        </p:nvSpPr>
        <p:spPr>
          <a:xfrm>
            <a:off x="838200" y="197421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3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Task oriented (thinkers and directors</a:t>
            </a:r>
            <a:r>
              <a:rPr lang="en-US" sz="3600" dirty="0" smtClean="0">
                <a:latin typeface="Georgia" panose="02040502050405020303" pitchFamily="18" charset="0"/>
                <a:ea typeface="Times New Roman"/>
                <a:cs typeface="Times New Roman"/>
                <a:sym typeface="Times New Roman"/>
              </a:rPr>
              <a:t>)</a:t>
            </a:r>
            <a:endParaRPr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People oriented (relaters and socializers</a:t>
            </a:r>
            <a:r>
              <a:rPr lang="en-US" sz="3600" dirty="0" smtClean="0">
                <a:latin typeface="Georgia" panose="02040502050405020303" pitchFamily="18" charset="0"/>
                <a:ea typeface="Times New Roman"/>
                <a:cs typeface="Times New Roman"/>
                <a:sym typeface="Times New Roman"/>
              </a:rPr>
              <a:t>)</a:t>
            </a:r>
            <a:endParaRPr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Fast paced (directors and socializers</a:t>
            </a:r>
            <a:r>
              <a:rPr lang="en-US" sz="3600" dirty="0" smtClean="0">
                <a:latin typeface="Georgia" panose="02040502050405020303" pitchFamily="18" charset="0"/>
                <a:ea typeface="Times New Roman"/>
                <a:cs typeface="Times New Roman"/>
                <a:sym typeface="Times New Roman"/>
              </a:rPr>
              <a:t>)</a:t>
            </a:r>
            <a:endParaRPr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Slow paced (thinkers and relaters)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Supporting Different Teaming Types</a:t>
            </a:r>
            <a:endParaRPr dirty="0">
              <a:latin typeface="Georgia" panose="02040502050405020303" pitchFamily="18" charset="0"/>
            </a:endParaRPr>
          </a:p>
        </p:txBody>
      </p:sp>
      <p:sp>
        <p:nvSpPr>
          <p:cNvPr id="226" name="Google Shape;22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200" b="1" dirty="0">
                <a:latin typeface="Georgia" panose="02040502050405020303" pitchFamily="18" charset="0"/>
                <a:ea typeface="Times New Roman"/>
                <a:cs typeface="Times New Roman"/>
                <a:sym typeface="Times New Roman"/>
              </a:rPr>
              <a:t>Thinkers: </a:t>
            </a:r>
            <a:r>
              <a:rPr lang="en-US" sz="3200" dirty="0">
                <a:latin typeface="Georgia" panose="02040502050405020303" pitchFamily="18" charset="0"/>
                <a:ea typeface="Times New Roman"/>
                <a:cs typeface="Times New Roman"/>
                <a:sym typeface="Times New Roman"/>
              </a:rPr>
              <a:t>Provide explanation and rationale; give processing time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b="1" dirty="0">
                <a:latin typeface="Georgia" panose="02040502050405020303" pitchFamily="18" charset="0"/>
                <a:ea typeface="Times New Roman"/>
                <a:cs typeface="Times New Roman"/>
                <a:sym typeface="Times New Roman"/>
              </a:rPr>
              <a:t>Directors: </a:t>
            </a:r>
            <a:r>
              <a:rPr lang="en-US" sz="3200" dirty="0">
                <a:latin typeface="Georgia" panose="02040502050405020303" pitchFamily="18" charset="0"/>
                <a:ea typeface="Times New Roman"/>
                <a:cs typeface="Times New Roman"/>
                <a:sym typeface="Times New Roman"/>
              </a:rPr>
              <a:t>Agree on goals and boundaries; allow to do their “thing”</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b="1" dirty="0">
                <a:latin typeface="Georgia" panose="02040502050405020303" pitchFamily="18" charset="0"/>
                <a:ea typeface="Times New Roman"/>
                <a:cs typeface="Times New Roman"/>
                <a:sym typeface="Times New Roman"/>
              </a:rPr>
              <a:t>Socializers: </a:t>
            </a:r>
            <a:r>
              <a:rPr lang="en-US" sz="3200" dirty="0">
                <a:latin typeface="Georgia" panose="02040502050405020303" pitchFamily="18" charset="0"/>
                <a:ea typeface="Times New Roman"/>
                <a:cs typeface="Times New Roman"/>
                <a:sym typeface="Times New Roman"/>
              </a:rPr>
              <a:t>Support feelings and focus on the big picture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b="1" dirty="0">
                <a:latin typeface="Georgia" panose="02040502050405020303" pitchFamily="18" charset="0"/>
                <a:ea typeface="Times New Roman"/>
                <a:cs typeface="Times New Roman"/>
                <a:sym typeface="Times New Roman"/>
              </a:rPr>
              <a:t>Relaters: </a:t>
            </a:r>
            <a:r>
              <a:rPr lang="en-US" sz="3200" dirty="0">
                <a:latin typeface="Georgia" panose="02040502050405020303" pitchFamily="18" charset="0"/>
                <a:ea typeface="Times New Roman"/>
                <a:cs typeface="Times New Roman"/>
                <a:sym typeface="Times New Roman"/>
              </a:rPr>
              <a:t>Use reasoning and data; present ideas that minimize risk</a:t>
            </a:r>
            <a:endParaRPr sz="3200" b="1"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Stages of Team Development</a:t>
            </a:r>
            <a:endParaRPr dirty="0">
              <a:latin typeface="Georgia" panose="02040502050405020303" pitchFamily="18" charset="0"/>
            </a:endParaRPr>
          </a:p>
        </p:txBody>
      </p:sp>
      <p:sp>
        <p:nvSpPr>
          <p:cNvPr id="233" name="Google Shape;233;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Forming</a:t>
            </a:r>
            <a:endParaRPr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Storming</a:t>
            </a:r>
            <a:endParaRPr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Norming</a:t>
            </a:r>
            <a:endParaRPr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Performing</a:t>
            </a:r>
            <a:endParaRPr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pic>
        <p:nvPicPr>
          <p:cNvPr id="6" name="Google Shape;235;p39" descr="&quot;&quot;"/>
          <p:cNvPicPr preferRelativeResize="0"/>
          <p:nvPr/>
        </p:nvPicPr>
        <p:blipFill rotWithShape="1">
          <a:blip r:embed="rId3">
            <a:alphaModFix/>
          </a:blip>
          <a:srcRect/>
          <a:stretch/>
        </p:blipFill>
        <p:spPr>
          <a:xfrm>
            <a:off x="6343650" y="1988819"/>
            <a:ext cx="4411980" cy="388620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Forming Stage</a:t>
            </a:r>
            <a:endParaRPr dirty="0">
              <a:latin typeface="Georgia" panose="02040502050405020303" pitchFamily="18" charset="0"/>
            </a:endParaRPr>
          </a:p>
        </p:txBody>
      </p:sp>
      <p:sp>
        <p:nvSpPr>
          <p:cNvPr id="242" name="Google Shape;242;p40"/>
          <p:cNvSpPr txBox="1">
            <a:spLocks noGrp="1"/>
          </p:cNvSpPr>
          <p:nvPr>
            <p:ph type="body" idx="1"/>
          </p:nvPr>
        </p:nvSpPr>
        <p:spPr>
          <a:xfrm>
            <a:off x="838200" y="195135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Develop a sense of purpose and identity</a:t>
            </a:r>
            <a:endParaRPr sz="3600" dirty="0">
              <a:latin typeface="Georgia" panose="02040502050405020303" pitchFamily="18" charset="0"/>
            </a:endParaRPr>
          </a:p>
          <a:p>
            <a:pPr marL="228600" lvl="0" indent="-177800" algn="l" rtl="0">
              <a:lnSpc>
                <a:spcPct val="100000"/>
              </a:lnSpc>
              <a:spcBef>
                <a:spcPts val="1000"/>
              </a:spcBef>
              <a:spcAft>
                <a:spcPts val="0"/>
              </a:spcAft>
              <a:buClr>
                <a:schemeClr val="dk1"/>
              </a:buClr>
              <a:buSzPts val="800"/>
              <a:buNone/>
            </a:pPr>
            <a:endParaRPr sz="32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Trust level low</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800"/>
              <a:buNone/>
            </a:pPr>
            <a:endParaRPr sz="32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Communication guarded</a:t>
            </a:r>
            <a:endParaRPr sz="3600" dirty="0">
              <a:latin typeface="Georgia" panose="02040502050405020303" pitchFamily="18" charset="0"/>
            </a:endParaRPr>
          </a:p>
        </p:txBody>
      </p:sp>
      <p:pic>
        <p:nvPicPr>
          <p:cNvPr id="243" name="Google Shape;243;p40" descr="&quot;&quot;"/>
          <p:cNvPicPr preferRelativeResize="0"/>
          <p:nvPr/>
        </p:nvPicPr>
        <p:blipFill rotWithShape="1">
          <a:blip r:embed="rId3">
            <a:alphaModFix/>
          </a:blip>
          <a:srcRect/>
          <a:stretch/>
        </p:blipFill>
        <p:spPr>
          <a:xfrm>
            <a:off x="7589520" y="2846070"/>
            <a:ext cx="2823210" cy="286893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Storming Stage</a:t>
            </a:r>
            <a:endParaRPr dirty="0">
              <a:latin typeface="Georgia" panose="02040502050405020303" pitchFamily="18" charset="0"/>
            </a:endParaRPr>
          </a:p>
        </p:txBody>
      </p:sp>
      <p:sp>
        <p:nvSpPr>
          <p:cNvPr id="250" name="Google Shape;250;p41"/>
          <p:cNvSpPr txBox="1">
            <a:spLocks noGrp="1"/>
          </p:cNvSpPr>
          <p:nvPr>
            <p:ph type="body" idx="1"/>
          </p:nvPr>
        </p:nvSpPr>
        <p:spPr>
          <a:xfrm>
            <a:off x="838200" y="1758316"/>
            <a:ext cx="10515600" cy="473519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Search for </a:t>
            </a:r>
            <a:r>
              <a:rPr lang="en-US" sz="3200" b="1" u="sng" dirty="0">
                <a:latin typeface="Georgia" panose="02040502050405020303" pitchFamily="18" charset="0"/>
                <a:ea typeface="Times New Roman"/>
                <a:cs typeface="Times New Roman"/>
                <a:sym typeface="Times New Roman"/>
              </a:rPr>
              <a:t>group</a:t>
            </a:r>
            <a:r>
              <a:rPr lang="en-US" sz="3200" b="1" dirty="0">
                <a:latin typeface="Georgia" panose="02040502050405020303" pitchFamily="18" charset="0"/>
                <a:ea typeface="Times New Roman"/>
                <a:cs typeface="Times New Roman"/>
                <a:sym typeface="Times New Roman"/>
              </a:rPr>
              <a:t> </a:t>
            </a:r>
            <a:r>
              <a:rPr lang="en-US" sz="3200" dirty="0">
                <a:latin typeface="Georgia" panose="02040502050405020303" pitchFamily="18" charset="0"/>
                <a:ea typeface="Times New Roman"/>
                <a:cs typeface="Times New Roman"/>
                <a:sym typeface="Times New Roman"/>
              </a:rPr>
              <a:t>values, procedures, and </a:t>
            </a:r>
            <a:r>
              <a:rPr lang="en-US" sz="3200" dirty="0" smtClean="0">
                <a:latin typeface="Georgia" panose="02040502050405020303" pitchFamily="18" charset="0"/>
                <a:ea typeface="Times New Roman"/>
                <a:cs typeface="Times New Roman"/>
                <a:sym typeface="Times New Roman"/>
              </a:rPr>
              <a:t>norms</a:t>
            </a:r>
          </a:p>
          <a:p>
            <a:pPr marL="228600" lvl="0" indent="-228600" algn="l" rtl="0">
              <a:lnSpc>
                <a:spcPct val="100000"/>
              </a:lnSpc>
              <a:spcBef>
                <a:spcPts val="0"/>
              </a:spcBef>
              <a:spcAft>
                <a:spcPts val="0"/>
              </a:spcAft>
              <a:buClr>
                <a:schemeClr val="dk1"/>
              </a:buClr>
              <a:buSzPts val="3600"/>
              <a:buChar char="•"/>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Possible competition for group control and </a:t>
            </a:r>
            <a:r>
              <a:rPr lang="en-US" sz="3200" dirty="0" smtClean="0">
                <a:latin typeface="Georgia" panose="02040502050405020303" pitchFamily="18" charset="0"/>
                <a:ea typeface="Times New Roman"/>
                <a:cs typeface="Times New Roman"/>
                <a:sym typeface="Times New Roman"/>
              </a:rPr>
              <a:t>leadership</a:t>
            </a:r>
          </a:p>
          <a:p>
            <a:pPr marL="0" lvl="0" indent="0" algn="l" rtl="0">
              <a:lnSpc>
                <a:spcPct val="10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Erratic </a:t>
            </a:r>
            <a:r>
              <a:rPr lang="en-US" sz="3200" dirty="0" smtClean="0">
                <a:latin typeface="Georgia" panose="02040502050405020303" pitchFamily="18" charset="0"/>
                <a:ea typeface="Times New Roman"/>
                <a:cs typeface="Times New Roman"/>
                <a:sym typeface="Times New Roman"/>
              </a:rPr>
              <a:t>interactions</a:t>
            </a:r>
          </a:p>
          <a:p>
            <a:pPr marL="0" lvl="0" indent="0" algn="l" rtl="0">
              <a:lnSpc>
                <a:spcPct val="10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Communication may be angry, distorted, or confrontational</a:t>
            </a:r>
            <a:endParaRPr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Norming Stage</a:t>
            </a:r>
            <a:endParaRPr dirty="0">
              <a:latin typeface="Georgia" panose="02040502050405020303" pitchFamily="18" charset="0"/>
            </a:endParaRPr>
          </a:p>
        </p:txBody>
      </p:sp>
      <p:sp>
        <p:nvSpPr>
          <p:cNvPr id="257" name="Google Shape;25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Develop a shared sense of values, expectations, procedures, and </a:t>
            </a:r>
            <a:r>
              <a:rPr lang="en-US" sz="3600" dirty="0" smtClean="0">
                <a:latin typeface="Georgia" panose="02040502050405020303" pitchFamily="18" charset="0"/>
                <a:ea typeface="Times New Roman"/>
                <a:cs typeface="Times New Roman"/>
                <a:sym typeface="Times New Roman"/>
              </a:rPr>
              <a:t>traditions</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Openness in </a:t>
            </a:r>
            <a:r>
              <a:rPr lang="en-US" sz="3600" dirty="0" smtClean="0">
                <a:latin typeface="Georgia" panose="02040502050405020303" pitchFamily="18" charset="0"/>
                <a:ea typeface="Times New Roman"/>
                <a:cs typeface="Times New Roman"/>
                <a:sym typeface="Times New Roman"/>
              </a:rPr>
              <a:t>communication</a:t>
            </a:r>
          </a:p>
          <a:p>
            <a:pPr marL="0" lvl="0" indent="0" algn="l" rtl="0">
              <a:lnSpc>
                <a:spcPct val="10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Issues shared more easily</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Performing Stage</a:t>
            </a:r>
            <a:endParaRPr dirty="0">
              <a:latin typeface="Georgia" panose="02040502050405020303" pitchFamily="18" charset="0"/>
            </a:endParaRPr>
          </a:p>
        </p:txBody>
      </p:sp>
      <p:sp>
        <p:nvSpPr>
          <p:cNvPr id="265" name="Google Shape;265;p43"/>
          <p:cNvSpPr txBox="1">
            <a:spLocks noGrp="1"/>
          </p:cNvSpPr>
          <p:nvPr>
            <p:ph type="body" idx="2"/>
          </p:nvPr>
        </p:nvSpPr>
        <p:spPr>
          <a:xfrm>
            <a:off x="5234940" y="1608454"/>
            <a:ext cx="6320790" cy="4780915"/>
          </a:xfrm>
          <a:prstGeom prst="rect">
            <a:avLst/>
          </a:prstGeom>
          <a:noFill/>
          <a:ln>
            <a:noFill/>
          </a:ln>
        </p:spPr>
        <p:txBody>
          <a:bodyPr spcFirstLastPara="1" wrap="square" lIns="91425" tIns="45700" rIns="91425" bIns="45700" anchor="t" anchorCtr="0">
            <a:noAutofit/>
          </a:bodyPr>
          <a:lstStyle/>
          <a:p>
            <a:pPr marL="228600" lvl="0" indent="-2794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Strong sense of “we” and team </a:t>
            </a:r>
            <a:r>
              <a:rPr lang="en-US" sz="3600" dirty="0" smtClean="0">
                <a:latin typeface="Georgia" panose="02040502050405020303" pitchFamily="18" charset="0"/>
                <a:ea typeface="Times New Roman"/>
                <a:cs typeface="Times New Roman"/>
                <a:sym typeface="Times New Roman"/>
              </a:rPr>
              <a:t>cohesiveness</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794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Efficient in making decisions and resolving </a:t>
            </a:r>
            <a:r>
              <a:rPr lang="en-US" sz="3600" dirty="0" smtClean="0">
                <a:latin typeface="Georgia" panose="02040502050405020303" pitchFamily="18" charset="0"/>
                <a:ea typeface="Times New Roman"/>
                <a:cs typeface="Times New Roman"/>
                <a:sym typeface="Times New Roman"/>
              </a:rPr>
              <a:t>conflict</a:t>
            </a:r>
          </a:p>
          <a:p>
            <a:pPr marL="0" lvl="0" indent="0" algn="l" rtl="0">
              <a:lnSpc>
                <a:spcPct val="10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794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Interaction patterns are group-centered</a:t>
            </a:r>
            <a:endParaRPr sz="3600" dirty="0">
              <a:latin typeface="Georgia" panose="02040502050405020303" pitchFamily="18" charset="0"/>
            </a:endParaRPr>
          </a:p>
        </p:txBody>
      </p:sp>
      <p:pic>
        <p:nvPicPr>
          <p:cNvPr id="264" name="Google Shape;264;p43" descr="&quot;&quot;"/>
          <p:cNvPicPr preferRelativeResize="0">
            <a:picLocks noGrp="1"/>
          </p:cNvPicPr>
          <p:nvPr>
            <p:ph type="body" idx="1"/>
          </p:nvPr>
        </p:nvPicPr>
        <p:blipFill rotWithShape="1">
          <a:blip r:embed="rId3">
            <a:alphaModFix/>
          </a:blip>
          <a:srcRect/>
          <a:stretch/>
        </p:blipFill>
        <p:spPr>
          <a:xfrm>
            <a:off x="838200" y="1943386"/>
            <a:ext cx="3822700" cy="30286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Times New Roman"/>
                <a:ea typeface="Times New Roman"/>
                <a:cs typeface="Times New Roman"/>
                <a:sym typeface="Times New Roman"/>
                <a:hlinkClick r:id="rId3" tooltip="website link"/>
              </a:rPr>
              <a:t>The Power of A </a:t>
            </a:r>
            <a:r>
              <a:rPr lang="en-US" dirty="0" smtClean="0">
                <a:latin typeface="Times New Roman"/>
                <a:ea typeface="Times New Roman"/>
                <a:cs typeface="Times New Roman"/>
                <a:sym typeface="Times New Roman"/>
                <a:hlinkClick r:id="rId3" tooltip="website link"/>
              </a:rPr>
              <a:t>Team</a:t>
            </a:r>
            <a:r>
              <a:rPr lang="en-US" dirty="0" smtClean="0">
                <a:latin typeface="Times New Roman"/>
                <a:ea typeface="Times New Roman"/>
                <a:cs typeface="Times New Roman"/>
                <a:sym typeface="Times New Roman"/>
              </a:rPr>
              <a:t> (Video 2)</a:t>
            </a:r>
            <a:endParaRPr dirty="0"/>
          </a:p>
        </p:txBody>
      </p:sp>
      <p:pic>
        <p:nvPicPr>
          <p:cNvPr id="272" name="Google Shape;272;p44" descr="Video depicting teams at different stages"/>
          <p:cNvPicPr preferRelativeResize="0">
            <a:picLocks noGrp="1"/>
          </p:cNvPicPr>
          <p:nvPr>
            <p:ph type="body" idx="1"/>
          </p:nvPr>
        </p:nvPicPr>
        <p:blipFill rotWithShape="1">
          <a:blip r:embed="rId4">
            <a:alphaModFix/>
          </a:blip>
          <a:srcRect/>
          <a:stretch/>
        </p:blipFill>
        <p:spPr>
          <a:xfrm>
            <a:off x="2212622" y="1814336"/>
            <a:ext cx="7287331" cy="372850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Rectangle 1"/>
          <p:cNvSpPr/>
          <p:nvPr/>
        </p:nvSpPr>
        <p:spPr>
          <a:xfrm>
            <a:off x="404905" y="5961867"/>
            <a:ext cx="9913140" cy="461665"/>
          </a:xfrm>
          <a:prstGeom prst="rect">
            <a:avLst/>
          </a:prstGeom>
        </p:spPr>
        <p:txBody>
          <a:bodyPr wrap="square">
            <a:spAutoFit/>
          </a:bodyPr>
          <a:lstStyle/>
          <a:p>
            <a:pPr lvl="0"/>
            <a:r>
              <a:rPr lang="en-US" sz="2400" dirty="0">
                <a:latin typeface="Georgia" panose="02040502050405020303" pitchFamily="18" charset="0"/>
              </a:rPr>
              <a:t>Retrieved from </a:t>
            </a:r>
            <a:r>
              <a:rPr lang="en-US" sz="2400" dirty="0">
                <a:latin typeface="Georgia" panose="02040502050405020303" pitchFamily="18" charset="0"/>
                <a:hlinkClick r:id="rId3" tooltip="web link"/>
              </a:rPr>
              <a:t>https://</a:t>
            </a:r>
            <a:r>
              <a:rPr lang="en-US" sz="2400" dirty="0" smtClean="0">
                <a:latin typeface="Georgia" panose="02040502050405020303" pitchFamily="18" charset="0"/>
                <a:hlinkClick r:id="rId3" tooltip="web link"/>
              </a:rPr>
              <a:t>www.youtube.com/watch?v=wuo13FrNX6g</a:t>
            </a:r>
            <a:endParaRPr lang="en-US" sz="2400" dirty="0" smtClean="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Skills Necessary for Collaborative Teaming</a:t>
            </a:r>
            <a:endParaRPr dirty="0">
              <a:latin typeface="Georgia" panose="02040502050405020303" pitchFamily="18" charset="0"/>
            </a:endParaRPr>
          </a:p>
        </p:txBody>
      </p:sp>
      <p:sp>
        <p:nvSpPr>
          <p:cNvPr id="279" name="Google Shape;279;p45"/>
          <p:cNvSpPr txBox="1">
            <a:spLocks noGrp="1"/>
          </p:cNvSpPr>
          <p:nvPr>
            <p:ph type="body" idx="1"/>
          </p:nvPr>
        </p:nvSpPr>
        <p:spPr>
          <a:xfrm>
            <a:off x="838200" y="1825625"/>
            <a:ext cx="657225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Exchanging information </a:t>
            </a:r>
            <a:endParaRPr sz="3600" dirty="0">
              <a:latin typeface="Georgia" panose="02040502050405020303" pitchFamily="18" charset="0"/>
            </a:endParaRPr>
          </a:p>
          <a:p>
            <a:pPr marL="228600" lvl="0" indent="-228600" algn="l" rtl="0">
              <a:lnSpc>
                <a:spcPct val="150000"/>
              </a:lnSpc>
              <a:spcBef>
                <a:spcPts val="10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Communicating effectively</a:t>
            </a:r>
            <a:endParaRPr sz="3600" dirty="0">
              <a:latin typeface="Georgia" panose="02040502050405020303" pitchFamily="18" charset="0"/>
            </a:endParaRPr>
          </a:p>
          <a:p>
            <a:pPr marL="228600" lvl="0" indent="-228600" algn="l" rtl="0">
              <a:lnSpc>
                <a:spcPct val="150000"/>
              </a:lnSpc>
              <a:spcBef>
                <a:spcPts val="10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Process for solving problems</a:t>
            </a:r>
            <a:endParaRPr sz="3600" dirty="0">
              <a:latin typeface="Georgia" panose="02040502050405020303" pitchFamily="18" charset="0"/>
              <a:ea typeface="Times New Roman"/>
              <a:cs typeface="Times New Roman"/>
              <a:sym typeface="Times New Roman"/>
            </a:endParaRPr>
          </a:p>
          <a:p>
            <a:pPr marL="228600" lvl="0" indent="-228600" algn="l" rtl="0">
              <a:lnSpc>
                <a:spcPct val="150000"/>
              </a:lnSpc>
              <a:spcBef>
                <a:spcPts val="10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Resolving conflicts</a:t>
            </a:r>
            <a:endParaRPr sz="3600" dirty="0">
              <a:latin typeface="Georgia" panose="02040502050405020303" pitchFamily="18" charset="0"/>
            </a:endParaRPr>
          </a:p>
        </p:txBody>
      </p:sp>
      <p:pic>
        <p:nvPicPr>
          <p:cNvPr id="281" name="Google Shape;281;p45" descr="&quot;&quot;"/>
          <p:cNvPicPr preferRelativeResize="0"/>
          <p:nvPr/>
        </p:nvPicPr>
        <p:blipFill rotWithShape="1">
          <a:blip r:embed="rId3">
            <a:alphaModFix/>
          </a:blip>
          <a:srcRect/>
          <a:stretch/>
        </p:blipFill>
        <p:spPr>
          <a:xfrm>
            <a:off x="7525681" y="1921213"/>
            <a:ext cx="2847425" cy="4255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Exchanging Information Through Role Release</a:t>
            </a:r>
            <a:endParaRPr dirty="0">
              <a:latin typeface="Georgia" panose="02040502050405020303" pitchFamily="18" charset="0"/>
            </a:endParaRPr>
          </a:p>
        </p:txBody>
      </p:sp>
      <p:sp>
        <p:nvSpPr>
          <p:cNvPr id="288" name="Google Shape;288;p46"/>
          <p:cNvSpPr txBox="1">
            <a:spLocks noGrp="1"/>
          </p:cNvSpPr>
          <p:nvPr>
            <p:ph type="body" idx="1"/>
          </p:nvPr>
        </p:nvSpPr>
        <p:spPr>
          <a:xfrm>
            <a:off x="689610" y="208851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Team members must see each other as </a:t>
            </a:r>
            <a:r>
              <a:rPr lang="en-US" sz="3600" dirty="0" smtClean="0">
                <a:latin typeface="Georgia" panose="02040502050405020303" pitchFamily="18" charset="0"/>
                <a:ea typeface="Times New Roman"/>
                <a:cs typeface="Times New Roman"/>
                <a:sym typeface="Times New Roman"/>
              </a:rPr>
              <a:t>equals</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Must be willing to listen to others’ ideas regardless of their </a:t>
            </a:r>
            <a:r>
              <a:rPr lang="en-US" sz="3600" dirty="0" smtClean="0">
                <a:latin typeface="Georgia" panose="02040502050405020303" pitchFamily="18" charset="0"/>
                <a:ea typeface="Times New Roman"/>
                <a:cs typeface="Times New Roman"/>
                <a:sym typeface="Times New Roman"/>
              </a:rPr>
              <a:t>position</a:t>
            </a:r>
          </a:p>
          <a:p>
            <a:pPr marL="0" lvl="0" indent="0" algn="l" rtl="0">
              <a:lnSpc>
                <a:spcPct val="10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Must be willing to rotate leadership within the team</a:t>
            </a:r>
            <a:endParaRPr dirty="0">
              <a:latin typeface="Georgia" panose="02040502050405020303" pitchFamily="18" charset="0"/>
            </a:endParaRPr>
          </a:p>
          <a:p>
            <a:pPr marL="228600" lvl="0" indent="0" algn="l" rtl="0">
              <a:lnSpc>
                <a:spcPct val="120000"/>
              </a:lnSpc>
              <a:spcBef>
                <a:spcPts val="1000"/>
              </a:spcBef>
              <a:spcAft>
                <a:spcPts val="0"/>
              </a:spcAft>
              <a:buClr>
                <a:schemeClr val="dk1"/>
              </a:buClr>
              <a:buSzPts val="3600"/>
              <a:buNone/>
            </a:pP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Title"/>
          <p:cNvSpPr txBox="1">
            <a:spLocks noGrp="1"/>
          </p:cNvSpPr>
          <p:nvPr>
            <p:ph type="title"/>
          </p:nvPr>
        </p:nvSpPr>
        <p:spPr>
          <a:xfrm>
            <a:off x="410845" y="3445827"/>
            <a:ext cx="10515600" cy="31835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Times New Roman"/>
              <a:buNone/>
            </a:pPr>
            <a:r>
              <a:rPr lang="en-US" sz="5400" dirty="0">
                <a:latin typeface="Georgia" panose="02040502050405020303" pitchFamily="18" charset="0"/>
                <a:ea typeface="Times New Roman"/>
                <a:cs typeface="Times New Roman"/>
                <a:sym typeface="Times New Roman"/>
              </a:rPr>
              <a:t/>
            </a:r>
            <a:br>
              <a:rPr lang="en-US" sz="5400" dirty="0">
                <a:latin typeface="Georgia" panose="02040502050405020303" pitchFamily="18" charset="0"/>
                <a:ea typeface="Times New Roman"/>
                <a:cs typeface="Times New Roman"/>
                <a:sym typeface="Times New Roman"/>
              </a:rPr>
            </a:br>
            <a:r>
              <a:rPr lang="en-US" sz="5400" dirty="0">
                <a:latin typeface="Georgia" panose="02040502050405020303" pitchFamily="18" charset="0"/>
                <a:ea typeface="Times New Roman"/>
                <a:cs typeface="Times New Roman"/>
                <a:sym typeface="Times New Roman"/>
              </a:rPr>
              <a:t/>
            </a:r>
            <a:br>
              <a:rPr lang="en-US" sz="5400" dirty="0">
                <a:latin typeface="Georgia" panose="02040502050405020303" pitchFamily="18" charset="0"/>
                <a:ea typeface="Times New Roman"/>
                <a:cs typeface="Times New Roman"/>
                <a:sym typeface="Times New Roman"/>
              </a:rPr>
            </a:br>
            <a:r>
              <a:rPr lang="en-US" dirty="0" smtClean="0">
                <a:latin typeface="Georgia" panose="02040502050405020303" pitchFamily="18" charset="0"/>
                <a:ea typeface="Times New Roman"/>
                <a:cs typeface="Times New Roman"/>
                <a:sym typeface="Times New Roman"/>
              </a:rPr>
              <a:t>Module </a:t>
            </a:r>
            <a:r>
              <a:rPr lang="en-US" dirty="0">
                <a:latin typeface="Georgia" panose="02040502050405020303" pitchFamily="18" charset="0"/>
                <a:ea typeface="Times New Roman"/>
                <a:cs typeface="Times New Roman"/>
                <a:sym typeface="Times New Roman"/>
              </a:rPr>
              <a:t>2: </a:t>
            </a:r>
            <a:r>
              <a:rPr lang="en-US" dirty="0" smtClean="0">
                <a:latin typeface="Georgia" panose="02040502050405020303" pitchFamily="18" charset="0"/>
                <a:ea typeface="Times New Roman"/>
                <a:cs typeface="Times New Roman"/>
                <a:sym typeface="Times New Roman"/>
              </a:rPr>
              <a:t/>
            </a:r>
            <a:br>
              <a:rPr lang="en-US" dirty="0" smtClean="0">
                <a:latin typeface="Georgia" panose="02040502050405020303" pitchFamily="18" charset="0"/>
                <a:ea typeface="Times New Roman"/>
                <a:cs typeface="Times New Roman"/>
                <a:sym typeface="Times New Roman"/>
              </a:rPr>
            </a:br>
            <a:r>
              <a:rPr lang="en-US" dirty="0" smtClean="0">
                <a:latin typeface="Georgia" panose="02040502050405020303" pitchFamily="18" charset="0"/>
                <a:ea typeface="Times New Roman"/>
                <a:cs typeface="Times New Roman"/>
                <a:sym typeface="Times New Roman"/>
              </a:rPr>
              <a:t>Collaborative Teaming</a:t>
            </a:r>
            <a:r>
              <a:rPr lang="en-US" sz="5400" dirty="0">
                <a:latin typeface="Georgia" panose="02040502050405020303" pitchFamily="18" charset="0"/>
                <a:ea typeface="Times New Roman"/>
                <a:cs typeface="Times New Roman"/>
                <a:sym typeface="Times New Roman"/>
              </a:rPr>
              <a:t/>
            </a:r>
            <a:br>
              <a:rPr lang="en-US" sz="5400" dirty="0">
                <a:latin typeface="Georgia" panose="02040502050405020303" pitchFamily="18" charset="0"/>
                <a:ea typeface="Times New Roman"/>
                <a:cs typeface="Times New Roman"/>
                <a:sym typeface="Times New Roman"/>
              </a:rPr>
            </a:br>
            <a:endParaRPr sz="5400" dirty="0">
              <a:latin typeface="Georgia" panose="02040502050405020303" pitchFamily="18" charset="0"/>
              <a:ea typeface="Times New Roman"/>
              <a:cs typeface="Times New Roman"/>
              <a:sym typeface="Times New Roman"/>
            </a:endParaRPr>
          </a:p>
        </p:txBody>
      </p:sp>
      <p:pic>
        <p:nvPicPr>
          <p:cNvPr id="162" name="Google Shape;162;p29" descr="&quot;&quot;"/>
          <p:cNvPicPr preferRelativeResize="0">
            <a:picLocks noGrp="1"/>
          </p:cNvPicPr>
          <p:nvPr>
            <p:ph type="body" idx="4294967295"/>
          </p:nvPr>
        </p:nvPicPr>
        <p:blipFill rotWithShape="1">
          <a:blip r:embed="rId3">
            <a:alphaModFix/>
          </a:blip>
          <a:srcRect/>
          <a:stretch/>
        </p:blipFill>
        <p:spPr>
          <a:xfrm>
            <a:off x="5572760" y="723258"/>
            <a:ext cx="5719445" cy="3351219"/>
          </a:xfrm>
          <a:prstGeom prst="rect">
            <a:avLst/>
          </a:prstGeom>
          <a:solidFill>
            <a:srgbClr val="ECECEC"/>
          </a:solidFill>
          <a:ln w="88900" cap="sq" cmpd="sng">
            <a:solidFill>
              <a:srgbClr val="FFFFFF"/>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Exchanging Information By Teaching One Another</a:t>
            </a:r>
            <a:endParaRPr b="1" dirty="0">
              <a:latin typeface="Georgia" panose="02040502050405020303" pitchFamily="18" charset="0"/>
              <a:ea typeface="Times New Roman"/>
              <a:cs typeface="Times New Roman"/>
              <a:sym typeface="Times New Roman"/>
            </a:endParaRPr>
          </a:p>
        </p:txBody>
      </p:sp>
      <p:sp>
        <p:nvSpPr>
          <p:cNvPr id="295" name="Google Shape;295;p47"/>
          <p:cNvSpPr txBox="1">
            <a:spLocks noGrp="1"/>
          </p:cNvSpPr>
          <p:nvPr>
            <p:ph type="body" idx="1"/>
          </p:nvPr>
        </p:nvSpPr>
        <p:spPr>
          <a:xfrm>
            <a:off x="838200" y="2294255"/>
            <a:ext cx="10515600" cy="376364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 volunteer will give directions to the group regarding how to draw a picture, without using eye contact or hand motions </a:t>
            </a:r>
            <a:endParaRPr lang="en-US" sz="3600" dirty="0" smtClean="0">
              <a:latin typeface="Georgia" panose="02040502050405020303" pitchFamily="18" charset="0"/>
              <a:ea typeface="Times New Roman"/>
              <a:cs typeface="Times New Roman"/>
              <a:sym typeface="Times New Roman"/>
            </a:endParaRP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The audience is not allowed to ask questions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838200" y="3468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One-Way Communication</a:t>
            </a:r>
            <a:endParaRPr dirty="0">
              <a:latin typeface="Georgia" panose="02040502050405020303" pitchFamily="18" charset="0"/>
            </a:endParaRPr>
          </a:p>
        </p:txBody>
      </p:sp>
      <p:pic>
        <p:nvPicPr>
          <p:cNvPr id="2" name="Picture 1" descr="Communication activity demontrating the ineffectiveness of one-way communication"/>
          <p:cNvPicPr>
            <a:picLocks noChangeAspect="1"/>
          </p:cNvPicPr>
          <p:nvPr/>
        </p:nvPicPr>
        <p:blipFill>
          <a:blip r:embed="rId3"/>
          <a:stretch>
            <a:fillRect/>
          </a:stretch>
        </p:blipFill>
        <p:spPr>
          <a:xfrm>
            <a:off x="2261306" y="1672400"/>
            <a:ext cx="7353300" cy="4343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480060" y="365125"/>
            <a:ext cx="11247120" cy="10636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Communicating Effectively: Active Listening</a:t>
            </a:r>
            <a:endParaRPr dirty="0">
              <a:latin typeface="Georgia" panose="02040502050405020303" pitchFamily="18" charset="0"/>
            </a:endParaRPr>
          </a:p>
        </p:txBody>
      </p:sp>
      <p:sp>
        <p:nvSpPr>
          <p:cNvPr id="321" name="Google Shape;32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Pick one person at the table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Identify the sequence of people to share information</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Each take a few minutes to share something your table partners would not know about you</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Partners receiving information will listen without interrupting</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Communicating Effectively: Beware of Perceptions</a:t>
            </a:r>
            <a:endParaRPr dirty="0">
              <a:latin typeface="Georgia" panose="02040502050405020303" pitchFamily="18" charset="0"/>
            </a:endParaRPr>
          </a:p>
        </p:txBody>
      </p:sp>
      <p:pic>
        <p:nvPicPr>
          <p:cNvPr id="328" name="Google Shape;328;p50" descr="&quot;&quot;"/>
          <p:cNvPicPr preferRelativeResize="0">
            <a:picLocks noGrp="1"/>
          </p:cNvPicPr>
          <p:nvPr>
            <p:ph type="body" idx="1"/>
          </p:nvPr>
        </p:nvPicPr>
        <p:blipFill rotWithShape="1">
          <a:blip r:embed="rId3">
            <a:alphaModFix/>
          </a:blip>
          <a:srcRect/>
          <a:stretch/>
        </p:blipFill>
        <p:spPr>
          <a:xfrm>
            <a:off x="3363802" y="2011680"/>
            <a:ext cx="5464395" cy="413765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Process for Solving Problems</a:t>
            </a:r>
            <a:endParaRPr dirty="0">
              <a:latin typeface="Georgia" panose="02040502050405020303" pitchFamily="18" charset="0"/>
            </a:endParaRPr>
          </a:p>
        </p:txBody>
      </p:sp>
      <p:sp>
        <p:nvSpPr>
          <p:cNvPr id="335" name="Google Shape;335;p51"/>
          <p:cNvSpPr txBox="1">
            <a:spLocks noGrp="1"/>
          </p:cNvSpPr>
          <p:nvPr>
            <p:ph type="body" idx="1"/>
          </p:nvPr>
        </p:nvSpPr>
        <p:spPr>
          <a:xfrm>
            <a:off x="838200" y="189420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Clearly define the issue (if too large, break into smaller issues)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Generate solutions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Decide on a solution</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Evaluate effectiveness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Revise the plan as needed</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Clearly Define the Issue</a:t>
            </a:r>
            <a:endParaRPr dirty="0">
              <a:latin typeface="Georgia" panose="02040502050405020303" pitchFamily="18" charset="0"/>
            </a:endParaRPr>
          </a:p>
        </p:txBody>
      </p:sp>
      <p:sp>
        <p:nvSpPr>
          <p:cNvPr id="342" name="Google Shape;342;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600" dirty="0">
                <a:latin typeface="Georgia" panose="02040502050405020303" pitchFamily="18" charset="0"/>
                <a:ea typeface="Times New Roman"/>
                <a:cs typeface="Times New Roman"/>
                <a:sym typeface="Times New Roman"/>
              </a:rPr>
              <a:t>State concerns and issues as problems to be solved by asking:</a:t>
            </a:r>
            <a:endParaRPr dirty="0">
              <a:latin typeface="Georgia" panose="02040502050405020303" pitchFamily="18" charset="0"/>
            </a:endParaRPr>
          </a:p>
          <a:p>
            <a:pPr marL="914400" lvl="1" indent="-457200" algn="l" rtl="0">
              <a:lnSpc>
                <a:spcPct val="100000"/>
              </a:lnSpc>
              <a:spcBef>
                <a:spcPts val="5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What …? </a:t>
            </a:r>
            <a:endParaRPr dirty="0">
              <a:latin typeface="Georgia" panose="02040502050405020303" pitchFamily="18" charset="0"/>
            </a:endParaRPr>
          </a:p>
          <a:p>
            <a:pPr marL="914400" lvl="1" indent="-457200" algn="l" rtl="0">
              <a:lnSpc>
                <a:spcPct val="100000"/>
              </a:lnSpc>
              <a:spcBef>
                <a:spcPts val="5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How …? </a:t>
            </a:r>
            <a:endParaRPr dirty="0">
              <a:latin typeface="Georgia" panose="02040502050405020303" pitchFamily="18" charset="0"/>
            </a:endParaRPr>
          </a:p>
          <a:p>
            <a:pPr marL="914400" lvl="1" indent="-457200" algn="l" rtl="0">
              <a:lnSpc>
                <a:spcPct val="100000"/>
              </a:lnSpc>
              <a:spcBef>
                <a:spcPts val="5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When …? </a:t>
            </a:r>
            <a:endParaRPr dirty="0">
              <a:latin typeface="Georgia" panose="02040502050405020303" pitchFamily="18" charset="0"/>
            </a:endParaRPr>
          </a:p>
          <a:p>
            <a:pPr marL="914400" lvl="1" indent="-457200" algn="l" rtl="0">
              <a:lnSpc>
                <a:spcPct val="100000"/>
              </a:lnSpc>
              <a:spcBef>
                <a:spcPts val="5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Where …?</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Generate Solutions</a:t>
            </a:r>
            <a:endParaRPr dirty="0">
              <a:latin typeface="Georgia" panose="02040502050405020303" pitchFamily="18" charset="0"/>
            </a:endParaRPr>
          </a:p>
        </p:txBody>
      </p:sp>
      <p:sp>
        <p:nvSpPr>
          <p:cNvPr id="349" name="Google Shape;349;p53"/>
          <p:cNvSpPr txBox="1">
            <a:spLocks noGrp="1"/>
          </p:cNvSpPr>
          <p:nvPr>
            <p:ph type="body" idx="1"/>
          </p:nvPr>
        </p:nvSpPr>
        <p:spPr>
          <a:xfrm>
            <a:off x="838200" y="1825624"/>
            <a:ext cx="10515600" cy="473519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Font typeface="Times"/>
              <a:buNone/>
            </a:pPr>
            <a:r>
              <a:rPr lang="en-US" sz="3600" b="1" dirty="0">
                <a:latin typeface="Georgia" panose="02040502050405020303" pitchFamily="18" charset="0"/>
                <a:ea typeface="Times New Roman"/>
                <a:cs typeface="Times New Roman"/>
                <a:sym typeface="Times New Roman"/>
              </a:rPr>
              <a:t>Brainstorming:</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i="1" dirty="0">
                <a:latin typeface="Georgia" panose="02040502050405020303" pitchFamily="18" charset="0"/>
                <a:ea typeface="Times New Roman"/>
                <a:cs typeface="Times New Roman"/>
                <a:sym typeface="Times New Roman"/>
              </a:rPr>
              <a:t>No critical judgment allowed</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Free-wheeling is welcome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Go for quantity, not quality</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Use a round robin strategy</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Set a short time period</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Record words or phrases only</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Brainstorming </a:t>
            </a:r>
            <a:r>
              <a:rPr lang="en-US" dirty="0">
                <a:latin typeface="Georgia" panose="02040502050405020303" pitchFamily="18" charset="0"/>
                <a:ea typeface="Times New Roman"/>
                <a:cs typeface="Times New Roman"/>
                <a:sym typeface="Times New Roman"/>
              </a:rPr>
              <a:t>Activity</a:t>
            </a:r>
            <a:endParaRPr dirty="0">
              <a:latin typeface="Georgia" panose="02040502050405020303" pitchFamily="18" charset="0"/>
            </a:endParaRPr>
          </a:p>
        </p:txBody>
      </p:sp>
      <p:pic>
        <p:nvPicPr>
          <p:cNvPr id="356" name="Google Shape;356;p54" descr="&quot;&quot;"/>
          <p:cNvPicPr preferRelativeResize="0">
            <a:picLocks noGrp="1"/>
          </p:cNvPicPr>
          <p:nvPr>
            <p:ph type="body" idx="1"/>
          </p:nvPr>
        </p:nvPicPr>
        <p:blipFill rotWithShape="1">
          <a:blip r:embed="rId3">
            <a:alphaModFix/>
          </a:blip>
          <a:srcRect/>
          <a:stretch/>
        </p:blipFill>
        <p:spPr>
          <a:xfrm>
            <a:off x="2669176" y="1825625"/>
            <a:ext cx="6853648" cy="43513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Consensus Decision Making</a:t>
            </a:r>
            <a:endParaRPr dirty="0">
              <a:latin typeface="Georgia" panose="02040502050405020303" pitchFamily="18" charset="0"/>
            </a:endParaRPr>
          </a:p>
        </p:txBody>
      </p:sp>
      <p:sp>
        <p:nvSpPr>
          <p:cNvPr id="363" name="Google Shape;363;p55"/>
          <p:cNvSpPr txBox="1">
            <a:spLocks noGrp="1"/>
          </p:cNvSpPr>
          <p:nvPr>
            <p:ph type="body" idx="1"/>
          </p:nvPr>
        </p:nvSpPr>
        <p:spPr>
          <a:xfrm>
            <a:off x="838200" y="1825625"/>
            <a:ext cx="10515600" cy="14328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Striving to reach a decision that best reflects the thinking of all team members</a:t>
            </a:r>
            <a:endParaRPr sz="4000" dirty="0">
              <a:latin typeface="Georgia" panose="02040502050405020303" pitchFamily="18" charset="0"/>
            </a:endParaRPr>
          </a:p>
        </p:txBody>
      </p:sp>
      <p:pic>
        <p:nvPicPr>
          <p:cNvPr id="365" name="Google Shape;365;p55" descr="&quot;&quot;"/>
          <p:cNvPicPr preferRelativeResize="0"/>
          <p:nvPr/>
        </p:nvPicPr>
        <p:blipFill rotWithShape="1">
          <a:blip r:embed="rId3">
            <a:alphaModFix/>
          </a:blip>
          <a:srcRect/>
          <a:stretch/>
        </p:blipFill>
        <p:spPr>
          <a:xfrm>
            <a:off x="2636520" y="3258503"/>
            <a:ext cx="5945188" cy="32004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Types of Decisions</a:t>
            </a:r>
            <a:endParaRPr dirty="0">
              <a:latin typeface="Georgia" panose="02040502050405020303" pitchFamily="18" charset="0"/>
            </a:endParaRPr>
          </a:p>
        </p:txBody>
      </p:sp>
      <p:sp>
        <p:nvSpPr>
          <p:cNvPr id="372" name="Google Shape;37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Font typeface="Times New Roman"/>
              <a:buChar char="•"/>
            </a:pPr>
            <a:r>
              <a:rPr lang="en-US" sz="3600" dirty="0" smtClean="0">
                <a:latin typeface="Georgia" panose="02040502050405020303" pitchFamily="18" charset="0"/>
                <a:ea typeface="Times New Roman"/>
                <a:cs typeface="Times New Roman"/>
                <a:sym typeface="Times New Roman"/>
              </a:rPr>
              <a:t>Win-Lose</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800"/>
              </a:spcBef>
              <a:spcAft>
                <a:spcPts val="0"/>
              </a:spcAft>
              <a:buClr>
                <a:schemeClr val="dk1"/>
              </a:buClr>
              <a:buSzPts val="3600"/>
              <a:buFont typeface="Times New Roman"/>
              <a:buChar char="•"/>
            </a:pPr>
            <a:r>
              <a:rPr lang="en-US" sz="3600" dirty="0" smtClean="0">
                <a:latin typeface="Georgia" panose="02040502050405020303" pitchFamily="18" charset="0"/>
                <a:ea typeface="Times New Roman"/>
                <a:cs typeface="Times New Roman"/>
                <a:sym typeface="Times New Roman"/>
              </a:rPr>
              <a:t>Lose-Lose</a:t>
            </a:r>
          </a:p>
          <a:p>
            <a:pPr marL="0" lvl="0" indent="0" algn="l" rtl="0">
              <a:lnSpc>
                <a:spcPct val="100000"/>
              </a:lnSpc>
              <a:spcBef>
                <a:spcPts val="18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80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Win-Win = Consensus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Title"/>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is a collaborative team?</a:t>
            </a:r>
            <a:endParaRPr dirty="0">
              <a:latin typeface="Georgia" panose="02040502050405020303" pitchFamily="18" charset="0"/>
            </a:endParaRPr>
          </a:p>
        </p:txBody>
      </p:sp>
      <p:sp>
        <p:nvSpPr>
          <p:cNvPr id="169" name="Body"/>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 group of diverse members who work together </a:t>
            </a:r>
            <a:r>
              <a:rPr lang="en-US" sz="3600" dirty="0" smtClean="0">
                <a:latin typeface="Georgia" panose="02040502050405020303" pitchFamily="18" charset="0"/>
                <a:ea typeface="Times New Roman"/>
                <a:cs typeface="Times New Roman"/>
                <a:sym typeface="Times New Roman"/>
              </a:rPr>
              <a:t>to</a:t>
            </a:r>
            <a:endParaRPr dirty="0">
              <a:latin typeface="Georgia" panose="02040502050405020303" pitchFamily="18" charset="0"/>
            </a:endParaRPr>
          </a:p>
          <a:p>
            <a:pPr marL="685800" lvl="1" indent="-228600" algn="l" rtl="0">
              <a:lnSpc>
                <a:spcPct val="90000"/>
              </a:lnSpc>
              <a:spcBef>
                <a:spcPts val="5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share expertise 	</a:t>
            </a:r>
            <a:endParaRPr sz="32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address issues</a:t>
            </a:r>
            <a:endParaRPr sz="32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3600"/>
              <a:buChar char="•"/>
            </a:pPr>
            <a:r>
              <a:rPr lang="en-US" sz="3200" dirty="0">
                <a:latin typeface="Georgia" panose="02040502050405020303" pitchFamily="18" charset="0"/>
                <a:ea typeface="Times New Roman"/>
                <a:cs typeface="Times New Roman"/>
                <a:sym typeface="Times New Roman"/>
              </a:rPr>
              <a:t>solve problems </a:t>
            </a:r>
            <a:endParaRPr lang="en-US" sz="3200" dirty="0" smtClean="0">
              <a:latin typeface="Georgia" panose="02040502050405020303" pitchFamily="18" charset="0"/>
              <a:ea typeface="Times New Roman"/>
              <a:cs typeface="Times New Roman"/>
              <a:sym typeface="Times New Roman"/>
            </a:endParaRPr>
          </a:p>
          <a:p>
            <a:pPr marL="457200" lvl="1" indent="0" algn="l" rtl="0">
              <a:lnSpc>
                <a:spcPct val="90000"/>
              </a:lnSpc>
              <a:spcBef>
                <a:spcPts val="500"/>
              </a:spcBef>
              <a:spcAft>
                <a:spcPts val="0"/>
              </a:spcAft>
              <a:buClr>
                <a:schemeClr val="dk1"/>
              </a:buClr>
              <a:buSzPts val="3600"/>
              <a:buNone/>
            </a:pP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Support the group’s mission and goals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Guidelines for Making Decisions by </a:t>
            </a:r>
            <a:r>
              <a:rPr lang="en-US" dirty="0" smtClean="0">
                <a:latin typeface="Georgia" panose="02040502050405020303" pitchFamily="18" charset="0"/>
                <a:ea typeface="Times New Roman"/>
                <a:cs typeface="Times New Roman"/>
                <a:sym typeface="Times New Roman"/>
              </a:rPr>
              <a:t>Consensus, Slide 1</a:t>
            </a:r>
            <a:endParaRPr dirty="0">
              <a:latin typeface="Georgia" panose="02040502050405020303" pitchFamily="18" charset="0"/>
            </a:endParaRPr>
          </a:p>
        </p:txBody>
      </p:sp>
      <p:sp>
        <p:nvSpPr>
          <p:cNvPr id="379" name="Google Shape;379;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Assume problems are solvable</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Listen to each team member</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Seek out differences of opinions</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Involve everyone in the decision process</a:t>
            </a:r>
            <a:endParaRPr sz="3600" b="1" dirty="0">
              <a:latin typeface="Georgia" panose="02040502050405020303" pitchFamily="18" charset="0"/>
              <a:ea typeface="Times New Roman"/>
              <a:cs typeface="Times New Roman"/>
              <a:sym typeface="Times New Roman"/>
            </a:endParaRPr>
          </a:p>
        </p:txBody>
      </p:sp>
      <p:pic>
        <p:nvPicPr>
          <p:cNvPr id="380" name="Google Shape;380;p57" descr="&quot;&quot;"/>
          <p:cNvPicPr preferRelativeResize="0">
            <a:picLocks noGrp="1"/>
          </p:cNvPicPr>
          <p:nvPr>
            <p:ph type="body" idx="2"/>
          </p:nvPr>
        </p:nvPicPr>
        <p:blipFill rotWithShape="1">
          <a:blip r:embed="rId3">
            <a:alphaModFix/>
          </a:blip>
          <a:srcRect/>
          <a:stretch/>
        </p:blipFill>
        <p:spPr>
          <a:xfrm>
            <a:off x="7307580" y="2023110"/>
            <a:ext cx="3219450" cy="4018882"/>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85"/>
        <p:cNvGrpSpPr/>
        <p:nvPr/>
      </p:nvGrpSpPr>
      <p:grpSpPr>
        <a:xfrm>
          <a:off x="0" y="0"/>
          <a:ext cx="0" cy="0"/>
          <a:chOff x="0" y="0"/>
          <a:chExt cx="0" cy="0"/>
        </a:xfrm>
      </p:grpSpPr>
      <p:sp>
        <p:nvSpPr>
          <p:cNvPr id="386" name="Google Shape;38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Times New Roman"/>
              <a:buNone/>
            </a:pPr>
            <a:r>
              <a:rPr lang="en-US" dirty="0">
                <a:latin typeface="Georgia" panose="02040502050405020303" pitchFamily="18" charset="0"/>
                <a:ea typeface="Times New Roman"/>
                <a:cs typeface="Times New Roman"/>
                <a:sym typeface="Times New Roman"/>
              </a:rPr>
              <a:t>Guidelines for Making Decisions by </a:t>
            </a:r>
            <a:r>
              <a:rPr lang="en-US" dirty="0" smtClean="0">
                <a:latin typeface="Georgia" panose="02040502050405020303" pitchFamily="18" charset="0"/>
                <a:ea typeface="Times New Roman"/>
                <a:cs typeface="Times New Roman"/>
                <a:sym typeface="Times New Roman"/>
              </a:rPr>
              <a:t>Consensus, Slide 2</a:t>
            </a:r>
            <a:endParaRPr dirty="0">
              <a:latin typeface="Georgia" panose="02040502050405020303" pitchFamily="18" charset="0"/>
            </a:endParaRPr>
          </a:p>
        </p:txBody>
      </p:sp>
      <p:sp>
        <p:nvSpPr>
          <p:cNvPr id="387" name="Google Shape;387;p58"/>
          <p:cNvSpPr txBox="1">
            <a:spLocks noGrp="1"/>
          </p:cNvSpPr>
          <p:nvPr>
            <p:ph type="body" idx="1"/>
          </p:nvPr>
        </p:nvSpPr>
        <p:spPr>
          <a:xfrm>
            <a:off x="838200" y="223710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Search for the most acceptable alternative when the team reaches a </a:t>
            </a:r>
            <a:r>
              <a:rPr lang="en-US" sz="3600" dirty="0" smtClean="0">
                <a:latin typeface="Georgia" panose="02040502050405020303" pitchFamily="18" charset="0"/>
                <a:ea typeface="Times New Roman"/>
                <a:cs typeface="Times New Roman"/>
                <a:sym typeface="Times New Roman"/>
              </a:rPr>
              <a:t>stalemate</a:t>
            </a:r>
          </a:p>
          <a:p>
            <a:pPr marL="0" lvl="0" indent="0" algn="l" rtl="0">
              <a:lnSpc>
                <a:spcPct val="9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Support only solutions which are acceptable to </a:t>
            </a:r>
            <a:r>
              <a:rPr lang="en-US" sz="3600" dirty="0" smtClean="0">
                <a:latin typeface="Georgia" panose="02040502050405020303" pitchFamily="18" charset="0"/>
                <a:ea typeface="Times New Roman"/>
                <a:cs typeface="Times New Roman"/>
                <a:sym typeface="Times New Roman"/>
              </a:rPr>
              <a:t>all</a:t>
            </a:r>
          </a:p>
          <a:p>
            <a:pPr marL="228600" lvl="0" indent="-228600" algn="l" rtl="0">
              <a:lnSpc>
                <a:spcPct val="90000"/>
              </a:lnSpc>
              <a:spcBef>
                <a:spcPts val="1000"/>
              </a:spcBef>
              <a:spcAft>
                <a:spcPts val="0"/>
              </a:spcAft>
              <a:buClr>
                <a:schemeClr val="dk1"/>
              </a:buClr>
              <a:buSzPts val="3600"/>
              <a:buChar char="•"/>
            </a:pP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Ask, “Is there anyone who cannot live with the solution?”</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site link"/>
              </a:rPr>
              <a:t>Big Bang Theory </a:t>
            </a:r>
            <a:endParaRPr dirty="0">
              <a:latin typeface="Georgia" panose="02040502050405020303" pitchFamily="18" charset="0"/>
            </a:endParaRPr>
          </a:p>
        </p:txBody>
      </p:sp>
      <p:pic>
        <p:nvPicPr>
          <p:cNvPr id="394" name="Google Shape;394;p59" descr="Big Bang Theory clip about consensus"/>
          <p:cNvPicPr preferRelativeResize="0">
            <a:picLocks noGrp="1"/>
          </p:cNvPicPr>
          <p:nvPr>
            <p:ph type="body" idx="1"/>
          </p:nvPr>
        </p:nvPicPr>
        <p:blipFill rotWithShape="1">
          <a:blip r:embed="rId4">
            <a:alphaModFix/>
          </a:blip>
          <a:srcRect/>
          <a:stretch/>
        </p:blipFill>
        <p:spPr>
          <a:xfrm>
            <a:off x="2544082" y="1690688"/>
            <a:ext cx="7103836" cy="38639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Rectangle 1"/>
          <p:cNvSpPr/>
          <p:nvPr/>
        </p:nvSpPr>
        <p:spPr>
          <a:xfrm>
            <a:off x="838200" y="5974769"/>
            <a:ext cx="8703024" cy="461665"/>
          </a:xfrm>
          <a:prstGeom prst="rect">
            <a:avLst/>
          </a:prstGeom>
        </p:spPr>
        <p:txBody>
          <a:bodyPr wrap="none">
            <a:spAutoFit/>
          </a:bodyPr>
          <a:lstStyle/>
          <a:p>
            <a:pPr lvl="0">
              <a:buClr>
                <a:schemeClr val="dk1"/>
              </a:buClr>
              <a:buSzPts val="1200"/>
            </a:pPr>
            <a:r>
              <a:rPr lang="en-US" sz="2400" dirty="0">
                <a:latin typeface="Georgia" panose="02040502050405020303" pitchFamily="18" charset="0"/>
              </a:rPr>
              <a:t>Retrieved from </a:t>
            </a:r>
            <a:r>
              <a:rPr lang="en-US" sz="2400" u="sng" dirty="0" smtClean="0">
                <a:solidFill>
                  <a:schemeClr val="hlink"/>
                </a:solidFill>
                <a:latin typeface="Times New Roman"/>
                <a:ea typeface="Times New Roman"/>
                <a:cs typeface="Times New Roman"/>
                <a:sym typeface="Times New Roman"/>
                <a:hlinkClick r:id="rId3" tooltip="web link"/>
              </a:rPr>
              <a:t>https</a:t>
            </a:r>
            <a:r>
              <a:rPr lang="en-US" sz="2400" u="sng" dirty="0">
                <a:solidFill>
                  <a:schemeClr val="hlink"/>
                </a:solidFill>
                <a:latin typeface="Times New Roman"/>
                <a:ea typeface="Times New Roman"/>
                <a:cs typeface="Times New Roman"/>
                <a:sym typeface="Times New Roman"/>
                <a:hlinkClick r:id="rId3" tooltip="web link"/>
              </a:rPr>
              <a:t>://www.youtube.com/watch?v=8Amu3UBj-qw</a:t>
            </a:r>
            <a:endParaRPr lang="en-US" sz="24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Consensus Activity</a:t>
            </a:r>
            <a:endParaRPr dirty="0">
              <a:latin typeface="Georgia" panose="02040502050405020303" pitchFamily="18" charset="0"/>
            </a:endParaRPr>
          </a:p>
        </p:txBody>
      </p:sp>
      <p:sp>
        <p:nvSpPr>
          <p:cNvPr id="401" name="Google Shape;401;p60"/>
          <p:cNvSpPr txBox="1">
            <a:spLocks noGrp="1"/>
          </p:cNvSpPr>
          <p:nvPr>
            <p:ph type="body" idx="1"/>
          </p:nvPr>
        </p:nvSpPr>
        <p:spPr>
          <a:xfrm>
            <a:off x="838200" y="212280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Font typeface="Times"/>
              <a:buNone/>
            </a:pPr>
            <a:r>
              <a:rPr lang="en-US" sz="4000" dirty="0">
                <a:latin typeface="Georgia" panose="02040502050405020303" pitchFamily="18" charset="0"/>
                <a:ea typeface="Times New Roman"/>
                <a:cs typeface="Times New Roman"/>
                <a:sym typeface="Times New Roman"/>
              </a:rPr>
              <a:t>In teams:</a:t>
            </a:r>
            <a:endParaRPr sz="4000"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Font typeface="Times"/>
              <a:buNone/>
            </a:pPr>
            <a:r>
              <a:rPr lang="en-US" sz="3600" dirty="0">
                <a:latin typeface="Georgia" panose="02040502050405020303" pitchFamily="18" charset="0"/>
                <a:ea typeface="Times New Roman"/>
                <a:cs typeface="Times New Roman"/>
                <a:sym typeface="Times New Roman"/>
              </a:rPr>
              <a:t>	Reach consensus on the strategies for sharing IPOP information with others</a:t>
            </a:r>
            <a:endParaRPr dirty="0">
              <a:latin typeface="Georgia" panose="02040502050405020303" pitchFamily="18" charset="0"/>
            </a:endParaRPr>
          </a:p>
        </p:txBody>
      </p:sp>
      <p:pic>
        <p:nvPicPr>
          <p:cNvPr id="402" name="Google Shape;402;p60" descr="&quot;&quot;"/>
          <p:cNvPicPr preferRelativeResize="0"/>
          <p:nvPr/>
        </p:nvPicPr>
        <p:blipFill rotWithShape="1">
          <a:blip r:embed="rId3">
            <a:alphaModFix/>
          </a:blip>
          <a:srcRect/>
          <a:stretch/>
        </p:blipFill>
        <p:spPr>
          <a:xfrm>
            <a:off x="3280695" y="4137661"/>
            <a:ext cx="5897595" cy="204596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Google Shape;40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Times New Roman"/>
              <a:buNone/>
            </a:pPr>
            <a:r>
              <a:rPr lang="en-US" sz="4000" dirty="0">
                <a:latin typeface="Georgia" panose="02040502050405020303" pitchFamily="18" charset="0"/>
                <a:ea typeface="Times New Roman"/>
                <a:cs typeface="Times New Roman"/>
                <a:sym typeface="Times New Roman"/>
              </a:rPr>
              <a:t> </a:t>
            </a:r>
            <a:r>
              <a:rPr lang="en-US" dirty="0">
                <a:latin typeface="Georgia" panose="02040502050405020303" pitchFamily="18" charset="0"/>
                <a:ea typeface="Times New Roman"/>
                <a:cs typeface="Times New Roman"/>
                <a:sym typeface="Times New Roman"/>
              </a:rPr>
              <a:t>Resolving Conflict:</a:t>
            </a:r>
            <a:endParaRPr dirty="0">
              <a:latin typeface="Georgia" panose="02040502050405020303" pitchFamily="18" charset="0"/>
            </a:endParaRPr>
          </a:p>
        </p:txBody>
      </p:sp>
      <p:sp>
        <p:nvSpPr>
          <p:cNvPr id="409" name="Google Shape;409;p61"/>
          <p:cNvSpPr txBox="1">
            <a:spLocks noGrp="1"/>
          </p:cNvSpPr>
          <p:nvPr>
            <p:ph type="body" idx="1"/>
          </p:nvPr>
        </p:nvSpPr>
        <p:spPr>
          <a:xfrm>
            <a:off x="838200" y="1825625"/>
            <a:ext cx="10515600" cy="8375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Reaching a higher level of understanding</a:t>
            </a:r>
            <a:endParaRPr sz="4000"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pic>
        <p:nvPicPr>
          <p:cNvPr id="410" name="Google Shape;410;p61" descr="&quot;&quot;"/>
          <p:cNvPicPr preferRelativeResize="0"/>
          <p:nvPr/>
        </p:nvPicPr>
        <p:blipFill rotWithShape="1">
          <a:blip r:embed="rId3">
            <a:alphaModFix/>
          </a:blip>
          <a:srcRect/>
          <a:stretch/>
        </p:blipFill>
        <p:spPr>
          <a:xfrm>
            <a:off x="4619376" y="2663190"/>
            <a:ext cx="3204708" cy="40767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Conflict is...</a:t>
            </a:r>
            <a:endParaRPr dirty="0">
              <a:latin typeface="Georgia" panose="02040502050405020303" pitchFamily="18" charset="0"/>
            </a:endParaRPr>
          </a:p>
        </p:txBody>
      </p:sp>
      <p:sp>
        <p:nvSpPr>
          <p:cNvPr id="417" name="Google Shape;417;p62"/>
          <p:cNvSpPr txBox="1">
            <a:spLocks noGrp="1"/>
          </p:cNvSpPr>
          <p:nvPr>
            <p:ph type="body" idx="1"/>
          </p:nvPr>
        </p:nvSpPr>
        <p:spPr>
          <a:xfrm>
            <a:off x="838200" y="199707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The tension that exists when people or organizations have conflicting or competitive </a:t>
            </a:r>
            <a:r>
              <a:rPr lang="en-US" sz="3600" dirty="0" smtClean="0">
                <a:latin typeface="Georgia" panose="02040502050405020303" pitchFamily="18" charset="0"/>
                <a:ea typeface="Times New Roman"/>
                <a:cs typeface="Times New Roman"/>
                <a:sym typeface="Times New Roman"/>
              </a:rPr>
              <a:t>goals</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 state of disagreement  and disharmony</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22"/>
        <p:cNvGrpSpPr/>
        <p:nvPr/>
      </p:nvGrpSpPr>
      <p:grpSpPr>
        <a:xfrm>
          <a:off x="0" y="0"/>
          <a:ext cx="0" cy="0"/>
          <a:chOff x="0" y="0"/>
          <a:chExt cx="0" cy="0"/>
        </a:xfrm>
      </p:grpSpPr>
      <p:sp>
        <p:nvSpPr>
          <p:cNvPr id="423" name="Google Shape;42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Attitudes About Conflict</a:t>
            </a:r>
            <a:endParaRPr dirty="0">
              <a:latin typeface="Georgia" panose="02040502050405020303" pitchFamily="18" charset="0"/>
            </a:endParaRPr>
          </a:p>
        </p:txBody>
      </p:sp>
      <p:sp>
        <p:nvSpPr>
          <p:cNvPr id="424" name="Google Shape;424;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Is there good conflict</a:t>
            </a:r>
            <a:r>
              <a:rPr lang="en-US" sz="3600" dirty="0" smtClean="0">
                <a:latin typeface="Georgia" panose="02040502050405020303" pitchFamily="18" charset="0"/>
                <a:ea typeface="Times New Roman"/>
                <a:cs typeface="Times New Roman"/>
                <a:sym typeface="Times New Roman"/>
              </a:rPr>
              <a:t>?</a:t>
            </a:r>
          </a:p>
          <a:p>
            <a:pPr marL="0" lvl="0" indent="0" algn="l" rtl="0">
              <a:lnSpc>
                <a:spcPct val="12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Why do we avoid conflict</a:t>
            </a:r>
            <a:r>
              <a:rPr lang="en-US" sz="3600" dirty="0" smtClean="0">
                <a:latin typeface="Georgia" panose="02040502050405020303" pitchFamily="18" charset="0"/>
                <a:ea typeface="Times New Roman"/>
                <a:cs typeface="Times New Roman"/>
                <a:sym typeface="Times New Roman"/>
              </a:rPr>
              <a:t>?</a:t>
            </a:r>
          </a:p>
          <a:p>
            <a:pPr marL="0" lvl="0" indent="0" algn="l" rtl="0">
              <a:lnSpc>
                <a:spcPct val="120000"/>
              </a:lnSpc>
              <a:spcBef>
                <a:spcPts val="100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How can we resolve conflict?</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How do you handle conflict?</a:t>
            </a:r>
            <a:endParaRPr b="1" dirty="0">
              <a:latin typeface="Georgia" panose="02040502050405020303" pitchFamily="18" charset="0"/>
              <a:ea typeface="Times New Roman"/>
              <a:cs typeface="Times New Roman"/>
              <a:sym typeface="Times New Roman"/>
            </a:endParaRPr>
          </a:p>
        </p:txBody>
      </p:sp>
      <p:pic>
        <p:nvPicPr>
          <p:cNvPr id="431" name="Google Shape;431;p64" descr="&quot;&quot;"/>
          <p:cNvPicPr preferRelativeResize="0">
            <a:picLocks noGrp="1"/>
          </p:cNvPicPr>
          <p:nvPr>
            <p:ph type="body" idx="1"/>
          </p:nvPr>
        </p:nvPicPr>
        <p:blipFill rotWithShape="1">
          <a:blip r:embed="rId3">
            <a:alphaModFix/>
          </a:blip>
          <a:srcRect/>
          <a:stretch/>
        </p:blipFill>
        <p:spPr>
          <a:xfrm>
            <a:off x="1684020" y="2451492"/>
            <a:ext cx="4316730" cy="3480677"/>
          </a:xfrm>
          <a:prstGeom prst="rect">
            <a:avLst/>
          </a:prstGeom>
          <a:noFill/>
          <a:ln>
            <a:noFill/>
          </a:ln>
        </p:spPr>
      </p:pic>
      <p:pic>
        <p:nvPicPr>
          <p:cNvPr id="432" name="Google Shape;432;p64" descr="&quot;&quot;"/>
          <p:cNvPicPr preferRelativeResize="0">
            <a:picLocks noGrp="1"/>
          </p:cNvPicPr>
          <p:nvPr>
            <p:ph type="body" idx="2"/>
          </p:nvPr>
        </p:nvPicPr>
        <p:blipFill rotWithShape="1">
          <a:blip r:embed="rId4">
            <a:alphaModFix/>
          </a:blip>
          <a:srcRect/>
          <a:stretch/>
        </p:blipFill>
        <p:spPr>
          <a:xfrm>
            <a:off x="6934201" y="2362200"/>
            <a:ext cx="3032759" cy="338709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When Conflict Occurs:</a:t>
            </a:r>
            <a:endParaRPr dirty="0">
              <a:latin typeface="Georgia" panose="02040502050405020303" pitchFamily="18" charset="0"/>
            </a:endParaRPr>
          </a:p>
        </p:txBody>
      </p:sp>
      <p:sp>
        <p:nvSpPr>
          <p:cNvPr id="439" name="Google Shape;439;p65"/>
          <p:cNvSpPr txBox="1">
            <a:spLocks noGrp="1"/>
          </p:cNvSpPr>
          <p:nvPr>
            <p:ph type="body" idx="1"/>
          </p:nvPr>
        </p:nvSpPr>
        <p:spPr>
          <a:xfrm>
            <a:off x="838200" y="1690688"/>
            <a:ext cx="10515600" cy="480155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Face it and negotiate</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Allow adequate time to discuss</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Commit to resolve</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Communicate viewpoints; focus on behaviors not personality traits</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Use personal statements, such as “I,” “me,” or “mine”</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Listen to other people’s points of view</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Be open to new perspectives</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Reach an agreement on the definition of the problem</a:t>
            </a:r>
            <a:endParaRPr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75000"/>
              <a:buFont typeface="Times New Roman"/>
              <a:buChar char="o"/>
            </a:pPr>
            <a:r>
              <a:rPr lang="en-US" dirty="0">
                <a:latin typeface="Georgia" panose="02040502050405020303" pitchFamily="18" charset="0"/>
                <a:ea typeface="Times New Roman"/>
                <a:cs typeface="Times New Roman"/>
                <a:sym typeface="Times New Roman"/>
              </a:rPr>
              <a:t>Request and negotiate change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Work together</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44"/>
        <p:cNvGrpSpPr/>
        <p:nvPr/>
      </p:nvGrpSpPr>
      <p:grpSpPr>
        <a:xfrm>
          <a:off x="0" y="0"/>
          <a:ext cx="0" cy="0"/>
          <a:chOff x="0" y="0"/>
          <a:chExt cx="0" cy="0"/>
        </a:xfrm>
      </p:grpSpPr>
      <p:sp>
        <p:nvSpPr>
          <p:cNvPr id="445" name="Google Shape;445;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Example of a Conflict Resolution Policy</a:t>
            </a:r>
            <a:endParaRPr dirty="0">
              <a:latin typeface="Georgia" panose="02040502050405020303" pitchFamily="18" charset="0"/>
            </a:endParaRPr>
          </a:p>
        </p:txBody>
      </p:sp>
      <p:pic>
        <p:nvPicPr>
          <p:cNvPr id="5" name="Google Shape;447;p66" descr="&quot;&quot;"/>
          <p:cNvPicPr preferRelativeResize="0"/>
          <p:nvPr/>
        </p:nvPicPr>
        <p:blipFill rotWithShape="1">
          <a:blip r:embed="rId3">
            <a:alphaModFix/>
          </a:blip>
          <a:srcRect/>
          <a:stretch/>
        </p:blipFill>
        <p:spPr>
          <a:xfrm>
            <a:off x="3429000" y="2286000"/>
            <a:ext cx="4976086" cy="2971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site link"/>
              </a:rPr>
              <a:t>The Power of A </a:t>
            </a:r>
            <a:r>
              <a:rPr lang="en-US" dirty="0" smtClean="0">
                <a:latin typeface="Georgia" panose="02040502050405020303" pitchFamily="18" charset="0"/>
                <a:ea typeface="Times New Roman"/>
                <a:cs typeface="Times New Roman"/>
                <a:sym typeface="Times New Roman"/>
                <a:hlinkClick r:id="rId3" tooltip="website link"/>
              </a:rPr>
              <a:t>Team</a:t>
            </a:r>
            <a:r>
              <a:rPr lang="en-US" dirty="0" smtClean="0">
                <a:latin typeface="Georgia" panose="02040502050405020303" pitchFamily="18" charset="0"/>
                <a:ea typeface="Times New Roman"/>
                <a:cs typeface="Times New Roman"/>
                <a:sym typeface="Times New Roman"/>
              </a:rPr>
              <a:t> (Video 1)</a:t>
            </a:r>
            <a:endParaRPr dirty="0">
              <a:latin typeface="Georgia" panose="02040502050405020303" pitchFamily="18" charset="0"/>
            </a:endParaRPr>
          </a:p>
        </p:txBody>
      </p:sp>
      <p:pic>
        <p:nvPicPr>
          <p:cNvPr id="176" name="Google Shape;176;p31" descr="The Power of a Team video"/>
          <p:cNvPicPr preferRelativeResize="0">
            <a:picLocks noGrp="1"/>
          </p:cNvPicPr>
          <p:nvPr>
            <p:ph type="body" idx="1"/>
          </p:nvPr>
        </p:nvPicPr>
        <p:blipFill rotWithShape="1">
          <a:blip r:embed="rId4">
            <a:alphaModFix/>
          </a:blip>
          <a:srcRect/>
          <a:stretch/>
        </p:blipFill>
        <p:spPr>
          <a:xfrm>
            <a:off x="2228850" y="1825625"/>
            <a:ext cx="7118350" cy="371721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Rectangle 1"/>
          <p:cNvSpPr/>
          <p:nvPr/>
        </p:nvSpPr>
        <p:spPr>
          <a:xfrm>
            <a:off x="0" y="6039832"/>
            <a:ext cx="10588977" cy="461665"/>
          </a:xfrm>
          <a:prstGeom prst="rect">
            <a:avLst/>
          </a:prstGeom>
        </p:spPr>
        <p:txBody>
          <a:bodyPr wrap="square">
            <a:spAutoFit/>
          </a:bodyPr>
          <a:lstStyle/>
          <a:p>
            <a:pPr lvl="0">
              <a:buClr>
                <a:schemeClr val="dk1"/>
              </a:buClr>
              <a:buSzPts val="1200"/>
            </a:pPr>
            <a:r>
              <a:rPr lang="en-US" sz="2400" dirty="0">
                <a:latin typeface="Georgia" panose="02040502050405020303" pitchFamily="18" charset="0"/>
              </a:rPr>
              <a:t>Retrieved from </a:t>
            </a:r>
            <a:r>
              <a:rPr lang="en-US" sz="2400" u="sng" dirty="0" smtClean="0">
                <a:solidFill>
                  <a:schemeClr val="hlink"/>
                </a:solidFill>
                <a:latin typeface="Georgia" panose="02040502050405020303" pitchFamily="18" charset="0"/>
                <a:ea typeface="Times New Roman"/>
                <a:cs typeface="Times New Roman"/>
                <a:sym typeface="Times New Roman"/>
                <a:hlinkClick r:id="rId3" tooltip="web link"/>
              </a:rPr>
              <a:t>https</a:t>
            </a:r>
            <a:r>
              <a:rPr lang="en-US" sz="2400" u="sng" dirty="0">
                <a:solidFill>
                  <a:schemeClr val="hlink"/>
                </a:solidFill>
                <a:latin typeface="Georgia" panose="02040502050405020303" pitchFamily="18" charset="0"/>
                <a:ea typeface="Times New Roman"/>
                <a:cs typeface="Times New Roman"/>
                <a:sym typeface="Times New Roman"/>
                <a:hlinkClick r:id="rId3" tooltip="web link"/>
              </a:rPr>
              <a:t>://www.youtube.com/watch?v=DI4zp7yeuMU</a:t>
            </a:r>
            <a:endParaRPr lang="en-US" sz="2400"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52"/>
        <p:cNvGrpSpPr/>
        <p:nvPr/>
      </p:nvGrpSpPr>
      <p:grpSpPr>
        <a:xfrm>
          <a:off x="0" y="0"/>
          <a:ext cx="0" cy="0"/>
          <a:chOff x="0" y="0"/>
          <a:chExt cx="0" cy="0"/>
        </a:xfrm>
      </p:grpSpPr>
      <p:sp>
        <p:nvSpPr>
          <p:cNvPr id="453" name="Google Shape;45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Conflict Resolution Policy </a:t>
            </a:r>
            <a:r>
              <a:rPr lang="en-US" sz="3200" dirty="0">
                <a:latin typeface="Georgia" panose="02040502050405020303" pitchFamily="18" charset="0"/>
                <a:ea typeface="Times New Roman"/>
                <a:cs typeface="Times New Roman"/>
                <a:sym typeface="Times New Roman"/>
              </a:rPr>
              <a:t>(</a:t>
            </a:r>
            <a:r>
              <a:rPr lang="en-US" sz="3200" dirty="0" err="1" smtClean="0">
                <a:latin typeface="Georgia" panose="02040502050405020303" pitchFamily="18" charset="0"/>
                <a:ea typeface="Times New Roman"/>
                <a:cs typeface="Times New Roman"/>
                <a:sym typeface="Times New Roman"/>
              </a:rPr>
              <a:t>con’t</a:t>
            </a:r>
            <a:r>
              <a:rPr lang="en-US" sz="3200" dirty="0" smtClean="0">
                <a:latin typeface="Georgia" panose="02040502050405020303" pitchFamily="18" charset="0"/>
                <a:ea typeface="Times New Roman"/>
                <a:cs typeface="Times New Roman"/>
                <a:sym typeface="Times New Roman"/>
              </a:rPr>
              <a:t>.)</a:t>
            </a:r>
            <a:endParaRPr sz="3200" dirty="0">
              <a:latin typeface="Georgia" panose="02040502050405020303" pitchFamily="18" charset="0"/>
            </a:endParaRPr>
          </a:p>
        </p:txBody>
      </p:sp>
      <p:pic>
        <p:nvPicPr>
          <p:cNvPr id="454" name="Google Shape;454;p67" descr="&quot;&quot;"/>
          <p:cNvPicPr preferRelativeResize="0">
            <a:picLocks noGrp="1"/>
          </p:cNvPicPr>
          <p:nvPr>
            <p:ph type="body" idx="1"/>
          </p:nvPr>
        </p:nvPicPr>
        <p:blipFill rotWithShape="1">
          <a:blip r:embed="rId3">
            <a:alphaModFix/>
          </a:blip>
          <a:srcRect/>
          <a:stretch/>
        </p:blipFill>
        <p:spPr>
          <a:xfrm>
            <a:off x="2590800" y="1828801"/>
            <a:ext cx="6507480" cy="442340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59"/>
        <p:cNvGrpSpPr/>
        <p:nvPr/>
      </p:nvGrpSpPr>
      <p:grpSpPr>
        <a:xfrm>
          <a:off x="0" y="0"/>
          <a:ext cx="0" cy="0"/>
          <a:chOff x="0" y="0"/>
          <a:chExt cx="0" cy="0"/>
        </a:xfrm>
      </p:grpSpPr>
      <p:sp>
        <p:nvSpPr>
          <p:cNvPr id="460" name="Google Shape;46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Using a Structured Meeting Process </a:t>
            </a:r>
            <a:endParaRPr dirty="0">
              <a:latin typeface="Georgia" panose="02040502050405020303" pitchFamily="18" charset="0"/>
            </a:endParaRPr>
          </a:p>
        </p:txBody>
      </p:sp>
      <p:sp>
        <p:nvSpPr>
          <p:cNvPr id="461" name="Google Shape;461;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chemeClr val="dk1"/>
              </a:buClr>
              <a:buSzPts val="3600"/>
              <a:buChar char="•"/>
            </a:pPr>
            <a:r>
              <a:rPr lang="en-US" sz="3600" dirty="0" smtClean="0">
                <a:latin typeface="Georgia" panose="02040502050405020303" pitchFamily="18" charset="0"/>
                <a:ea typeface="Times New Roman"/>
                <a:cs typeface="Times New Roman"/>
                <a:sym typeface="Times New Roman"/>
              </a:rPr>
              <a:t>Process </a:t>
            </a:r>
            <a:r>
              <a:rPr lang="en-US" sz="3600" dirty="0">
                <a:latin typeface="Georgia" panose="02040502050405020303" pitchFamily="18" charset="0"/>
                <a:ea typeface="Times New Roman"/>
                <a:cs typeface="Times New Roman"/>
                <a:sym typeface="Times New Roman"/>
              </a:rPr>
              <a:t>that enables all members to have a role</a:t>
            </a:r>
            <a:endParaRPr sz="3600" dirty="0">
              <a:latin typeface="Georgia" panose="02040502050405020303" pitchFamily="18" charset="0"/>
            </a:endParaRPr>
          </a:p>
          <a:p>
            <a:pPr marL="228600" lvl="0" indent="-165100" algn="l" rtl="0">
              <a:lnSpc>
                <a:spcPct val="100000"/>
              </a:lnSpc>
              <a:spcBef>
                <a:spcPts val="1000"/>
              </a:spcBef>
              <a:spcAft>
                <a:spcPts val="0"/>
              </a:spcAft>
              <a:buClr>
                <a:schemeClr val="dk1"/>
              </a:buClr>
              <a:buSzPts val="1000"/>
              <a:buNone/>
            </a:pPr>
            <a:endParaRPr sz="32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Process that allows teams to be efficient</a:t>
            </a:r>
            <a:endParaRPr sz="3600" dirty="0">
              <a:latin typeface="Georgia" panose="02040502050405020303" pitchFamily="18" charset="0"/>
            </a:endParaRPr>
          </a:p>
          <a:p>
            <a:pPr marL="228600" lvl="0" indent="-165100" algn="l" rtl="0">
              <a:lnSpc>
                <a:spcPct val="100000"/>
              </a:lnSpc>
              <a:spcBef>
                <a:spcPts val="1000"/>
              </a:spcBef>
              <a:spcAft>
                <a:spcPts val="0"/>
              </a:spcAft>
              <a:buClr>
                <a:schemeClr val="dk1"/>
              </a:buClr>
              <a:buSzPts val="1000"/>
              <a:buNone/>
            </a:pPr>
            <a:endParaRPr sz="32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Process that holds team members accountable</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66"/>
        <p:cNvGrpSpPr/>
        <p:nvPr/>
      </p:nvGrpSpPr>
      <p:grpSpPr>
        <a:xfrm>
          <a:off x="0" y="0"/>
          <a:ext cx="0" cy="0"/>
          <a:chOff x="0" y="0"/>
          <a:chExt cx="0" cy="0"/>
        </a:xfrm>
      </p:grpSpPr>
      <p:sp>
        <p:nvSpPr>
          <p:cNvPr id="467" name="Google Shape;46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bothers you most about meetings?</a:t>
            </a:r>
            <a:endParaRPr dirty="0">
              <a:latin typeface="Georgia" panose="02040502050405020303" pitchFamily="18" charset="0"/>
            </a:endParaRPr>
          </a:p>
        </p:txBody>
      </p:sp>
      <p:sp>
        <p:nvSpPr>
          <p:cNvPr id="468" name="Google Shape;468;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endParaRPr lang="en-US" sz="3600" dirty="0" smtClean="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3600"/>
              <a:buNone/>
            </a:pPr>
            <a:r>
              <a:rPr lang="en-US" sz="4000" dirty="0" smtClean="0">
                <a:latin typeface="Georgia" panose="02040502050405020303" pitchFamily="18" charset="0"/>
                <a:ea typeface="Times New Roman"/>
                <a:cs typeface="Times New Roman"/>
                <a:sym typeface="Times New Roman"/>
              </a:rPr>
              <a:t>Turn </a:t>
            </a:r>
            <a:r>
              <a:rPr lang="en-US" sz="4000" dirty="0">
                <a:latin typeface="Georgia" panose="02040502050405020303" pitchFamily="18" charset="0"/>
                <a:ea typeface="Times New Roman"/>
                <a:cs typeface="Times New Roman"/>
                <a:sym typeface="Times New Roman"/>
              </a:rPr>
              <a:t>to your neighbor and share what bothers you the most about meetings you have attended</a:t>
            </a:r>
            <a:endParaRPr sz="4000" b="1" dirty="0">
              <a:latin typeface="Georgia" panose="02040502050405020303" pitchFamily="18" charset="0"/>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sp>
        <p:nvSpPr>
          <p:cNvPr id="474" name="Google Shape;474;p70"/>
          <p:cNvSpPr txBox="1">
            <a:spLocks noGrp="1"/>
          </p:cNvSpPr>
          <p:nvPr>
            <p:ph type="title"/>
          </p:nvPr>
        </p:nvSpPr>
        <p:spPr>
          <a:xfrm>
            <a:off x="472440" y="2746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others say...</a:t>
            </a:r>
            <a:endParaRPr dirty="0">
              <a:latin typeface="Georgia" panose="02040502050405020303" pitchFamily="18" charset="0"/>
            </a:endParaRPr>
          </a:p>
        </p:txBody>
      </p:sp>
      <p:sp>
        <p:nvSpPr>
          <p:cNvPr id="475" name="Google Shape;475;p70"/>
          <p:cNvSpPr txBox="1">
            <a:spLocks noGrp="1"/>
          </p:cNvSpPr>
          <p:nvPr>
            <p:ph type="body" idx="1"/>
          </p:nvPr>
        </p:nvSpPr>
        <p:spPr>
          <a:xfrm>
            <a:off x="838200" y="1463674"/>
            <a:ext cx="10515600" cy="507428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Too many meetings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Too much time in a meeting</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Too many issues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Too many talkers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Too few talkers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Not making decisions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Rehashing decisions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Not remembering what was decided</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Ignoring interpersonal conflict</a:t>
            </a:r>
            <a:endParaRPr dirty="0">
              <a:latin typeface="Georgia" panose="02040502050405020303" pitchFamily="18" charset="0"/>
            </a:endParaRPr>
          </a:p>
        </p:txBody>
      </p:sp>
      <p:pic>
        <p:nvPicPr>
          <p:cNvPr id="476" name="Google Shape;476;p70" descr="&quot;&quot;"/>
          <p:cNvPicPr preferRelativeResize="0"/>
          <p:nvPr/>
        </p:nvPicPr>
        <p:blipFill rotWithShape="1">
          <a:blip r:embed="rId3">
            <a:alphaModFix/>
          </a:blip>
          <a:srcRect/>
          <a:stretch/>
        </p:blipFill>
        <p:spPr>
          <a:xfrm>
            <a:off x="6644957" y="1600200"/>
            <a:ext cx="4525963" cy="34290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sp>
        <p:nvSpPr>
          <p:cNvPr id="482" name="Google Shape;482;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If You Don’t Like Meetings, The Bad News Is...</a:t>
            </a:r>
            <a:endParaRPr dirty="0">
              <a:latin typeface="Georgia" panose="02040502050405020303" pitchFamily="18" charset="0"/>
            </a:endParaRPr>
          </a:p>
        </p:txBody>
      </p:sp>
      <p:sp>
        <p:nvSpPr>
          <p:cNvPr id="483" name="Google Shape;483;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endParaRPr lang="en-US" sz="3600" dirty="0" smtClean="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3600"/>
              <a:buNone/>
            </a:pPr>
            <a:r>
              <a:rPr lang="en-US" sz="4000" dirty="0" smtClean="0">
                <a:latin typeface="Georgia" panose="02040502050405020303" pitchFamily="18" charset="0"/>
                <a:ea typeface="Times New Roman"/>
                <a:cs typeface="Times New Roman"/>
                <a:sym typeface="Times New Roman"/>
              </a:rPr>
              <a:t>Meetings </a:t>
            </a:r>
            <a:r>
              <a:rPr lang="en-US" sz="4000" dirty="0">
                <a:latin typeface="Georgia" panose="02040502050405020303" pitchFamily="18" charset="0"/>
                <a:ea typeface="Times New Roman"/>
                <a:cs typeface="Times New Roman"/>
                <a:sym typeface="Times New Roman"/>
              </a:rPr>
              <a:t>related to the inclusion of students with disabilities and making systems change are very necessary for the success of the collaborative </a:t>
            </a:r>
            <a:r>
              <a:rPr lang="en-US" sz="4000" dirty="0" smtClean="0">
                <a:latin typeface="Georgia" panose="02040502050405020303" pitchFamily="18" charset="0"/>
                <a:ea typeface="Times New Roman"/>
                <a:cs typeface="Times New Roman"/>
                <a:sym typeface="Times New Roman"/>
              </a:rPr>
              <a:t>efforts.</a:t>
            </a:r>
            <a:r>
              <a:rPr lang="en-US" sz="3600" b="1" dirty="0">
                <a:latin typeface="Georgia" panose="02040502050405020303" pitchFamily="18" charset="0"/>
                <a:ea typeface="Times New Roman"/>
                <a:cs typeface="Times New Roman"/>
                <a:sym typeface="Times New Roman"/>
              </a:rPr>
              <a:t>	</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88"/>
        <p:cNvGrpSpPr/>
        <p:nvPr/>
      </p:nvGrpSpPr>
      <p:grpSpPr>
        <a:xfrm>
          <a:off x="0" y="0"/>
          <a:ext cx="0" cy="0"/>
          <a:chOff x="0" y="0"/>
          <a:chExt cx="0" cy="0"/>
        </a:xfrm>
      </p:grpSpPr>
      <p:sp>
        <p:nvSpPr>
          <p:cNvPr id="489" name="Google Shape;489;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The Good News Is...</a:t>
            </a:r>
            <a:endParaRPr b="1" dirty="0">
              <a:latin typeface="Georgia" panose="02040502050405020303" pitchFamily="18" charset="0"/>
              <a:ea typeface="Times New Roman"/>
              <a:cs typeface="Times New Roman"/>
              <a:sym typeface="Times New Roman"/>
            </a:endParaRPr>
          </a:p>
        </p:txBody>
      </p:sp>
      <p:sp>
        <p:nvSpPr>
          <p:cNvPr id="491" name="Google Shape;491;p72"/>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They do not have to be unproductive and a waste of time!</a:t>
            </a:r>
            <a:endParaRPr sz="4000" dirty="0">
              <a:latin typeface="Georgia" panose="02040502050405020303" pitchFamily="18" charset="0"/>
            </a:endParaRPr>
          </a:p>
          <a:p>
            <a:pPr marL="228600" lvl="0" indent="0" algn="l" rtl="0">
              <a:lnSpc>
                <a:spcPct val="90000"/>
              </a:lnSpc>
              <a:spcBef>
                <a:spcPts val="1000"/>
              </a:spcBef>
              <a:spcAft>
                <a:spcPts val="0"/>
              </a:spcAft>
              <a:buClr>
                <a:schemeClr val="dk1"/>
              </a:buClr>
              <a:buSzPts val="3600"/>
              <a:buNone/>
            </a:pPr>
            <a:endParaRPr sz="3600" dirty="0">
              <a:latin typeface="Georgia" panose="02040502050405020303" pitchFamily="18" charset="0"/>
              <a:ea typeface="Times New Roman"/>
              <a:cs typeface="Times New Roman"/>
              <a:sym typeface="Times New Roman"/>
            </a:endParaRPr>
          </a:p>
        </p:txBody>
      </p:sp>
      <p:pic>
        <p:nvPicPr>
          <p:cNvPr id="490" name="Google Shape;490;p72" descr="&quot;&quot;"/>
          <p:cNvPicPr preferRelativeResize="0">
            <a:picLocks noGrp="1"/>
          </p:cNvPicPr>
          <p:nvPr>
            <p:ph type="body" idx="1"/>
          </p:nvPr>
        </p:nvPicPr>
        <p:blipFill rotWithShape="1">
          <a:blip r:embed="rId3">
            <a:alphaModFix/>
          </a:blip>
          <a:srcRect/>
          <a:stretch/>
        </p:blipFill>
        <p:spPr>
          <a:xfrm>
            <a:off x="4526280" y="2560320"/>
            <a:ext cx="4218962" cy="3951798"/>
          </a:xfrm>
          <a:prstGeom prst="rect">
            <a:avLst/>
          </a:prstGeom>
          <a:solidFill>
            <a:srgbClr val="FFFF00"/>
          </a:solid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Google Shape;497;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How can we make meetings more efficient?</a:t>
            </a:r>
            <a:endParaRPr dirty="0">
              <a:latin typeface="Georgia" panose="02040502050405020303" pitchFamily="18" charset="0"/>
            </a:endParaRPr>
          </a:p>
        </p:txBody>
      </p:sp>
      <p:sp>
        <p:nvSpPr>
          <p:cNvPr id="498" name="Google Shape;498;p73"/>
          <p:cNvSpPr txBox="1">
            <a:spLocks noGrp="1"/>
          </p:cNvSpPr>
          <p:nvPr>
            <p:ph type="body" idx="1"/>
          </p:nvPr>
        </p:nvSpPr>
        <p:spPr>
          <a:xfrm>
            <a:off x="838200" y="1825624"/>
            <a:ext cx="10515600" cy="481520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Attend</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Participate</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Initiate discussions</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Communicate and share</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Speak and listen</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Problem solve</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Make decisions</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Team Meeting Process</a:t>
            </a:r>
            <a:endParaRPr dirty="0">
              <a:latin typeface="Georgia" panose="02040502050405020303" pitchFamily="18" charset="0"/>
            </a:endParaRPr>
          </a:p>
        </p:txBody>
      </p:sp>
      <p:sp>
        <p:nvSpPr>
          <p:cNvPr id="505" name="Google Shape;505;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33400" lvl="0" indent="-5334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Assign </a:t>
            </a:r>
            <a:r>
              <a:rPr lang="en-US" sz="3600" dirty="0" smtClean="0">
                <a:latin typeface="Georgia" panose="02040502050405020303" pitchFamily="18" charset="0"/>
                <a:ea typeface="Times New Roman"/>
                <a:cs typeface="Times New Roman"/>
                <a:sym typeface="Times New Roman"/>
              </a:rPr>
              <a:t>roles</a:t>
            </a:r>
          </a:p>
          <a:p>
            <a:pPr marL="533400" lvl="0" indent="-533400" algn="l" rtl="0">
              <a:lnSpc>
                <a:spcPct val="100000"/>
              </a:lnSpc>
              <a:spcBef>
                <a:spcPts val="0"/>
              </a:spcBef>
              <a:spcAft>
                <a:spcPts val="0"/>
              </a:spcAft>
              <a:buClr>
                <a:schemeClr val="dk1"/>
              </a:buClr>
              <a:buSzPts val="3600"/>
              <a:buChar char="•"/>
            </a:pPr>
            <a:endParaRPr sz="3200" dirty="0">
              <a:latin typeface="Georgia" panose="02040502050405020303" pitchFamily="18" charset="0"/>
            </a:endParaRPr>
          </a:p>
          <a:p>
            <a:pPr marL="533400" lvl="0" indent="-5334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Set time </a:t>
            </a:r>
            <a:r>
              <a:rPr lang="en-US" sz="3600" dirty="0" smtClean="0">
                <a:latin typeface="Georgia" panose="02040502050405020303" pitchFamily="18" charset="0"/>
                <a:ea typeface="Times New Roman"/>
                <a:cs typeface="Times New Roman"/>
                <a:sym typeface="Times New Roman"/>
              </a:rPr>
              <a:t>limits</a:t>
            </a:r>
          </a:p>
          <a:p>
            <a:pPr marL="533400" lvl="0" indent="-533400" algn="l" rtl="0">
              <a:lnSpc>
                <a:spcPct val="100000"/>
              </a:lnSpc>
              <a:spcBef>
                <a:spcPts val="1000"/>
              </a:spcBef>
              <a:spcAft>
                <a:spcPts val="0"/>
              </a:spcAft>
              <a:buClr>
                <a:schemeClr val="dk1"/>
              </a:buClr>
              <a:buSzPts val="3600"/>
              <a:buChar char="•"/>
            </a:pPr>
            <a:endParaRPr sz="3200" dirty="0">
              <a:latin typeface="Georgia" panose="02040502050405020303" pitchFamily="18" charset="0"/>
            </a:endParaRPr>
          </a:p>
          <a:p>
            <a:pPr marL="533400" lvl="0" indent="-5334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Conduct the meeting</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10"/>
        <p:cNvGrpSpPr/>
        <p:nvPr/>
      </p:nvGrpSpPr>
      <p:grpSpPr>
        <a:xfrm>
          <a:off x="0" y="0"/>
          <a:ext cx="0" cy="0"/>
          <a:chOff x="0" y="0"/>
          <a:chExt cx="0" cy="0"/>
        </a:xfrm>
      </p:grpSpPr>
      <p:sp>
        <p:nvSpPr>
          <p:cNvPr id="511" name="Google Shape;511;p75"/>
          <p:cNvSpPr txBox="1">
            <a:spLocks noGrp="1"/>
          </p:cNvSpPr>
          <p:nvPr>
            <p:ph type="title"/>
          </p:nvPr>
        </p:nvSpPr>
        <p:spPr>
          <a:xfrm>
            <a:off x="605118" y="179296"/>
            <a:ext cx="10515600" cy="7351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IPOP Meeting Agenda</a:t>
            </a:r>
            <a:endParaRPr dirty="0">
              <a:latin typeface="Georgia" panose="02040502050405020303" pitchFamily="18" charset="0"/>
            </a:endParaRPr>
          </a:p>
        </p:txBody>
      </p:sp>
      <p:pic>
        <p:nvPicPr>
          <p:cNvPr id="3" name="Picture 2" descr="Example of an IPOP meeting agenda-handout"/>
          <p:cNvPicPr>
            <a:picLocks noChangeAspect="1"/>
          </p:cNvPicPr>
          <p:nvPr/>
        </p:nvPicPr>
        <p:blipFill>
          <a:blip r:embed="rId3"/>
          <a:stretch>
            <a:fillRect/>
          </a:stretch>
        </p:blipFill>
        <p:spPr>
          <a:xfrm>
            <a:off x="1792560" y="914402"/>
            <a:ext cx="8140716" cy="551161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17"/>
        <p:cNvGrpSpPr/>
        <p:nvPr/>
      </p:nvGrpSpPr>
      <p:grpSpPr>
        <a:xfrm>
          <a:off x="0" y="0"/>
          <a:ext cx="0" cy="0"/>
          <a:chOff x="0" y="0"/>
          <a:chExt cx="0" cy="0"/>
        </a:xfrm>
      </p:grpSpPr>
      <p:sp>
        <p:nvSpPr>
          <p:cNvPr id="518" name="Google Shape;518;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Roles in Collaborative Teams</a:t>
            </a:r>
            <a:endParaRPr dirty="0">
              <a:latin typeface="Georgia" panose="02040502050405020303" pitchFamily="18" charset="0"/>
            </a:endParaRPr>
          </a:p>
        </p:txBody>
      </p:sp>
      <p:sp>
        <p:nvSpPr>
          <p:cNvPr id="519" name="Google Shape;519;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Facilitator</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Agenda keeper</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Time keeper</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Recorder</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Encourager</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Observer</a:t>
            </a:r>
            <a:endParaRPr dirty="0">
              <a:latin typeface="Georgia" panose="02040502050405020303" pitchFamily="18" charset="0"/>
            </a:endParaRPr>
          </a:p>
        </p:txBody>
      </p:sp>
      <p:pic>
        <p:nvPicPr>
          <p:cNvPr id="520" name="Google Shape;520;p76" descr="&quot;&quot;"/>
          <p:cNvPicPr preferRelativeResize="0"/>
          <p:nvPr/>
        </p:nvPicPr>
        <p:blipFill rotWithShape="1">
          <a:blip r:embed="rId3">
            <a:alphaModFix/>
          </a:blip>
          <a:srcRect/>
          <a:stretch/>
        </p:blipFill>
        <p:spPr>
          <a:xfrm>
            <a:off x="6724651" y="2248694"/>
            <a:ext cx="3602201" cy="3505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makes a team effective?</a:t>
            </a:r>
            <a:endParaRPr dirty="0">
              <a:latin typeface="Georgia" panose="02040502050405020303" pitchFamily="18" charset="0"/>
            </a:endParaRPr>
          </a:p>
        </p:txBody>
      </p:sp>
      <p:sp>
        <p:nvSpPr>
          <p:cNvPr id="183" name="Google Shape;18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Shared beliefs and goals</a:t>
            </a:r>
            <a:endParaRPr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Diverse membership</a:t>
            </a:r>
            <a:endParaRPr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Shared leadership</a:t>
            </a:r>
            <a:endParaRPr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Consensus decision making</a:t>
            </a:r>
            <a:endParaRPr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Use of collaborative skills</a:t>
            </a:r>
            <a:endParaRPr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Rules for sensitive issues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25"/>
        <p:cNvGrpSpPr/>
        <p:nvPr/>
      </p:nvGrpSpPr>
      <p:grpSpPr>
        <a:xfrm>
          <a:off x="0" y="0"/>
          <a:ext cx="0" cy="0"/>
          <a:chOff x="0" y="0"/>
          <a:chExt cx="0" cy="0"/>
        </a:xfrm>
      </p:grpSpPr>
      <p:sp>
        <p:nvSpPr>
          <p:cNvPr id="526" name="Google Shape;526;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How To Begin</a:t>
            </a:r>
            <a:endParaRPr dirty="0">
              <a:latin typeface="Georgia" panose="02040502050405020303" pitchFamily="18" charset="0"/>
              <a:ea typeface="Times New Roman"/>
              <a:cs typeface="Times New Roman"/>
              <a:sym typeface="Times New Roman"/>
            </a:endParaRPr>
          </a:p>
        </p:txBody>
      </p:sp>
      <p:sp>
        <p:nvSpPr>
          <p:cNvPr id="527" name="Google Shape;527;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Assign </a:t>
            </a:r>
            <a:r>
              <a:rPr lang="en-US" sz="3600" dirty="0" smtClean="0">
                <a:latin typeface="Georgia" panose="02040502050405020303" pitchFamily="18" charset="0"/>
                <a:ea typeface="Times New Roman"/>
                <a:cs typeface="Times New Roman"/>
                <a:sym typeface="Times New Roman"/>
              </a:rPr>
              <a:t>roles</a:t>
            </a:r>
          </a:p>
          <a:p>
            <a:pPr marL="228600" lvl="0" indent="-228600" algn="l" rtl="0">
              <a:lnSpc>
                <a:spcPct val="100000"/>
              </a:lnSpc>
              <a:spcBef>
                <a:spcPts val="0"/>
              </a:spcBef>
              <a:spcAft>
                <a:spcPts val="0"/>
              </a:spcAft>
              <a:buClr>
                <a:schemeClr val="dk1"/>
              </a:buClr>
              <a:buSzPts val="3600"/>
              <a:buFont typeface="Times New Roman"/>
              <a:buChar char="•"/>
            </a:pPr>
            <a:endParaRPr sz="3200" dirty="0">
              <a:latin typeface="Georgia" panose="02040502050405020303" pitchFamily="18" charset="0"/>
            </a:endParaRPr>
          </a:p>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Assign </a:t>
            </a:r>
            <a:r>
              <a:rPr lang="en-US" sz="3600" dirty="0" smtClean="0">
                <a:latin typeface="Georgia" panose="02040502050405020303" pitchFamily="18" charset="0"/>
                <a:ea typeface="Times New Roman"/>
                <a:cs typeface="Times New Roman"/>
                <a:sym typeface="Times New Roman"/>
              </a:rPr>
              <a:t>times</a:t>
            </a:r>
          </a:p>
          <a:p>
            <a:pPr marL="228600" lvl="0" indent="-228600" algn="l" rtl="0">
              <a:lnSpc>
                <a:spcPct val="100000"/>
              </a:lnSpc>
              <a:spcBef>
                <a:spcPts val="0"/>
              </a:spcBef>
              <a:spcAft>
                <a:spcPts val="0"/>
              </a:spcAft>
              <a:buClr>
                <a:schemeClr val="dk1"/>
              </a:buClr>
              <a:buSzPts val="3600"/>
              <a:buFont typeface="Times New Roman"/>
              <a:buChar char="•"/>
            </a:pPr>
            <a:endParaRPr sz="3200" dirty="0">
              <a:latin typeface="Georgia" panose="02040502050405020303" pitchFamily="18" charset="0"/>
            </a:endParaRPr>
          </a:p>
          <a:p>
            <a:pPr marL="228600" lvl="0" indent="-228600" algn="l" rtl="0">
              <a:lnSpc>
                <a:spcPct val="100000"/>
              </a:lnSpc>
              <a:spcBef>
                <a:spcPts val="0"/>
              </a:spcBef>
              <a:spcAft>
                <a:spcPts val="0"/>
              </a:spcAft>
              <a:buClr>
                <a:schemeClr val="dk1"/>
              </a:buClr>
              <a:buSzPts val="3600"/>
              <a:buFont typeface="Times New Roman"/>
              <a:buChar char="•"/>
            </a:pPr>
            <a:r>
              <a:rPr lang="en-US" sz="3600" dirty="0" smtClean="0">
                <a:latin typeface="Georgia" panose="02040502050405020303" pitchFamily="18" charset="0"/>
                <a:ea typeface="Times New Roman"/>
                <a:cs typeface="Times New Roman"/>
                <a:sym typeface="Times New Roman"/>
              </a:rPr>
              <a:t>Celebrate</a:t>
            </a:r>
          </a:p>
          <a:p>
            <a:pPr marL="228600" lvl="0" indent="-228600" algn="l" rtl="0">
              <a:lnSpc>
                <a:spcPct val="100000"/>
              </a:lnSpc>
              <a:spcBef>
                <a:spcPts val="0"/>
              </a:spcBef>
              <a:spcAft>
                <a:spcPts val="0"/>
              </a:spcAft>
              <a:buClr>
                <a:schemeClr val="dk1"/>
              </a:buClr>
              <a:buSzPts val="3600"/>
              <a:buFont typeface="Times New Roman"/>
              <a:buChar char="•"/>
            </a:pPr>
            <a:endParaRPr sz="3200" dirty="0">
              <a:latin typeface="Georgia" panose="02040502050405020303" pitchFamily="18" charset="0"/>
            </a:endParaRPr>
          </a:p>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Review past notes, carry incomplete tasks over as issues </a:t>
            </a:r>
            <a:endParaRPr sz="3600" dirty="0">
              <a:latin typeface="Georgia" panose="02040502050405020303" pitchFamily="18" charset="0"/>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5" name="Google Shape;535;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Team Meeting </a:t>
            </a:r>
            <a:r>
              <a:rPr lang="en-US" dirty="0" smtClean="0">
                <a:latin typeface="Georgia" panose="02040502050405020303" pitchFamily="18" charset="0"/>
                <a:ea typeface="Times New Roman"/>
                <a:cs typeface="Times New Roman"/>
                <a:sym typeface="Times New Roman"/>
              </a:rPr>
              <a:t>Process </a:t>
            </a:r>
            <a:r>
              <a:rPr lang="en-US" sz="3200" dirty="0" smtClean="0">
                <a:latin typeface="Georgia" panose="02040502050405020303" pitchFamily="18" charset="0"/>
                <a:ea typeface="Times New Roman"/>
                <a:cs typeface="Times New Roman"/>
                <a:sym typeface="Times New Roman"/>
              </a:rPr>
              <a:t>(</a:t>
            </a:r>
            <a:r>
              <a:rPr lang="en-US" sz="3200" dirty="0" err="1" smtClean="0">
                <a:latin typeface="Georgia" panose="02040502050405020303" pitchFamily="18" charset="0"/>
                <a:ea typeface="Times New Roman"/>
                <a:cs typeface="Times New Roman"/>
                <a:sym typeface="Times New Roman"/>
              </a:rPr>
              <a:t>con’t</a:t>
            </a:r>
            <a:r>
              <a:rPr lang="en-US" sz="3200" dirty="0" smtClean="0">
                <a:latin typeface="Georgia" panose="02040502050405020303" pitchFamily="18" charset="0"/>
                <a:ea typeface="Times New Roman"/>
                <a:cs typeface="Times New Roman"/>
                <a:sym typeface="Times New Roman"/>
              </a:rPr>
              <a:t>.)</a:t>
            </a:r>
            <a:endParaRPr sz="3200" dirty="0">
              <a:latin typeface="Georgia" panose="02040502050405020303" pitchFamily="18" charset="0"/>
            </a:endParaRPr>
          </a:p>
        </p:txBody>
      </p:sp>
      <p:sp>
        <p:nvSpPr>
          <p:cNvPr id="536" name="Google Shape;536;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List agenda items</a:t>
            </a:r>
            <a:endParaRPr sz="3600" dirty="0">
              <a:latin typeface="Georgia" panose="02040502050405020303" pitchFamily="18" charset="0"/>
            </a:endParaRPr>
          </a:p>
          <a:p>
            <a:pPr marL="228600" lvl="0" indent="-228600" algn="l" rtl="0">
              <a:lnSpc>
                <a:spcPct val="15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Prioritize </a:t>
            </a:r>
            <a:endParaRPr sz="3600" dirty="0">
              <a:latin typeface="Georgia" panose="02040502050405020303" pitchFamily="18" charset="0"/>
            </a:endParaRPr>
          </a:p>
          <a:p>
            <a:pPr marL="228600" lvl="0" indent="-228600" algn="l" rtl="0">
              <a:lnSpc>
                <a:spcPct val="15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Brainstorm solutions for each agenda item</a:t>
            </a:r>
            <a:endParaRPr sz="3600" dirty="0">
              <a:latin typeface="Georgia" panose="02040502050405020303" pitchFamily="18" charset="0"/>
            </a:endParaRPr>
          </a:p>
          <a:p>
            <a:pPr marL="228600" lvl="0" indent="-228600" algn="l" rtl="0">
              <a:lnSpc>
                <a:spcPct val="15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Reach consensus</a:t>
            </a:r>
            <a:endParaRPr sz="3600" dirty="0">
              <a:latin typeface="Georgia" panose="02040502050405020303" pitchFamily="18" charset="0"/>
            </a:endParaRPr>
          </a:p>
          <a:p>
            <a:pPr marL="228600" lvl="0" indent="-228600" algn="l" rtl="0">
              <a:lnSpc>
                <a:spcPct val="15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Record (who, what, when)</a:t>
            </a:r>
            <a:endParaRPr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3" name="Google Shape;543;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Team Meeting </a:t>
            </a:r>
            <a:r>
              <a:rPr lang="en-US" dirty="0" smtClean="0">
                <a:latin typeface="Georgia" panose="02040502050405020303" pitchFamily="18" charset="0"/>
                <a:ea typeface="Times New Roman"/>
                <a:cs typeface="Times New Roman"/>
                <a:sym typeface="Times New Roman"/>
              </a:rPr>
              <a:t>Process </a:t>
            </a:r>
            <a:r>
              <a:rPr lang="en-US" sz="3200" dirty="0" smtClean="0">
                <a:latin typeface="Georgia" panose="02040502050405020303" pitchFamily="18" charset="0"/>
                <a:ea typeface="Times New Roman"/>
                <a:cs typeface="Times New Roman"/>
                <a:sym typeface="Times New Roman"/>
              </a:rPr>
              <a:t>(</a:t>
            </a:r>
            <a:r>
              <a:rPr lang="en-US" sz="3200" dirty="0" err="1" smtClean="0">
                <a:latin typeface="Georgia" panose="02040502050405020303" pitchFamily="18" charset="0"/>
                <a:ea typeface="Times New Roman"/>
                <a:cs typeface="Times New Roman"/>
                <a:sym typeface="Times New Roman"/>
              </a:rPr>
              <a:t>con’t</a:t>
            </a:r>
            <a:r>
              <a:rPr lang="en-US" sz="3200" dirty="0" smtClean="0">
                <a:latin typeface="Georgia" panose="02040502050405020303" pitchFamily="18" charset="0"/>
                <a:ea typeface="Times New Roman"/>
                <a:cs typeface="Times New Roman"/>
                <a:sym typeface="Times New Roman"/>
              </a:rPr>
              <a:t>.) </a:t>
            </a:r>
            <a:endParaRPr sz="3200" dirty="0">
              <a:latin typeface="Georgia" panose="02040502050405020303" pitchFamily="18" charset="0"/>
            </a:endParaRPr>
          </a:p>
        </p:txBody>
      </p:sp>
      <p:sp>
        <p:nvSpPr>
          <p:cNvPr id="544" name="Google Shape;544;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List issues for </a:t>
            </a:r>
            <a:r>
              <a:rPr lang="en-US" sz="3600" dirty="0" smtClean="0">
                <a:latin typeface="Georgia" panose="02040502050405020303" pitchFamily="18" charset="0"/>
                <a:ea typeface="Times New Roman"/>
                <a:cs typeface="Times New Roman"/>
                <a:sym typeface="Times New Roman"/>
              </a:rPr>
              <a:t>carry-over</a:t>
            </a:r>
          </a:p>
          <a:p>
            <a:pPr marL="228600" lvl="0" indent="-228600" algn="l" rtl="0">
              <a:lnSpc>
                <a:spcPct val="100000"/>
              </a:lnSpc>
              <a:spcBef>
                <a:spcPts val="0"/>
              </a:spcBef>
              <a:spcAft>
                <a:spcPts val="0"/>
              </a:spcAft>
              <a:buClr>
                <a:schemeClr val="dk1"/>
              </a:buClr>
              <a:buSzPts val="3600"/>
              <a:buFont typeface="Times New Roman"/>
              <a:buChar char="•"/>
            </a:pPr>
            <a:endParaRPr sz="3200" dirty="0">
              <a:latin typeface="Georgia" panose="02040502050405020303" pitchFamily="18" charset="0"/>
            </a:endParaRPr>
          </a:p>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List date, time, and location of next </a:t>
            </a:r>
            <a:r>
              <a:rPr lang="en-US" sz="3600" dirty="0" smtClean="0">
                <a:latin typeface="Georgia" panose="02040502050405020303" pitchFamily="18" charset="0"/>
                <a:ea typeface="Times New Roman"/>
                <a:cs typeface="Times New Roman"/>
                <a:sym typeface="Times New Roman"/>
              </a:rPr>
              <a:t>meeting</a:t>
            </a:r>
          </a:p>
          <a:p>
            <a:pPr marL="0" lvl="0" indent="0" algn="l" rtl="0">
              <a:lnSpc>
                <a:spcPct val="100000"/>
              </a:lnSpc>
              <a:spcBef>
                <a:spcPts val="0"/>
              </a:spcBef>
              <a:spcAft>
                <a:spcPts val="0"/>
              </a:spcAft>
              <a:buClr>
                <a:schemeClr val="dk1"/>
              </a:buClr>
              <a:buSzPts val="3600"/>
              <a:buNone/>
            </a:pPr>
            <a:endParaRPr sz="3200" dirty="0">
              <a:latin typeface="Georgia" panose="02040502050405020303" pitchFamily="18" charset="0"/>
            </a:endParaRPr>
          </a:p>
          <a:p>
            <a:pPr marL="228600" lvl="0" indent="-228600" algn="l" rtl="0">
              <a:lnSpc>
                <a:spcPct val="100000"/>
              </a:lnSpc>
              <a:spcBef>
                <a:spcPts val="0"/>
              </a:spcBef>
              <a:spcAft>
                <a:spcPts val="0"/>
              </a:spcAft>
              <a:buClr>
                <a:schemeClr val="dk1"/>
              </a:buClr>
              <a:buSzPts val="3600"/>
              <a:buFont typeface="Times New Roman"/>
              <a:buChar char="•"/>
            </a:pPr>
            <a:r>
              <a:rPr lang="en-US" sz="3600" dirty="0">
                <a:latin typeface="Georgia" panose="02040502050405020303" pitchFamily="18" charset="0"/>
                <a:ea typeface="Times New Roman"/>
                <a:cs typeface="Times New Roman"/>
                <a:sym typeface="Times New Roman"/>
              </a:rPr>
              <a:t>Assign member to distribute notes</a:t>
            </a:r>
            <a:endParaRPr sz="3600" dirty="0">
              <a:latin typeface="Georgia" panose="02040502050405020303" pitchFamily="18" charset="0"/>
            </a:endParaRPr>
          </a:p>
          <a:p>
            <a:pPr marL="228600" lvl="0" indent="0" algn="l" rtl="0">
              <a:lnSpc>
                <a:spcPct val="90000"/>
              </a:lnSpc>
              <a:spcBef>
                <a:spcPts val="1000"/>
              </a:spcBef>
              <a:spcAft>
                <a:spcPts val="0"/>
              </a:spcAft>
              <a:buClr>
                <a:schemeClr val="dk1"/>
              </a:buClr>
              <a:buSzPts val="3600"/>
              <a:buNone/>
            </a:pP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80"/>
          <p:cNvSpPr txBox="1">
            <a:spLocks noGrp="1"/>
          </p:cNvSpPr>
          <p:nvPr>
            <p:ph type="title"/>
          </p:nvPr>
        </p:nvSpPr>
        <p:spPr>
          <a:xfrm>
            <a:off x="838200" y="365125"/>
            <a:ext cx="10515600" cy="11664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 link"/>
              </a:rPr>
              <a:t>Stellar Team Meeting</a:t>
            </a:r>
            <a:endParaRPr dirty="0">
              <a:latin typeface="Georgia" panose="02040502050405020303" pitchFamily="18" charset="0"/>
            </a:endParaRPr>
          </a:p>
        </p:txBody>
      </p:sp>
      <p:sp>
        <p:nvSpPr>
          <p:cNvPr id="3" name="Rectangle 2"/>
          <p:cNvSpPr/>
          <p:nvPr/>
        </p:nvSpPr>
        <p:spPr>
          <a:xfrm>
            <a:off x="566145" y="6201094"/>
            <a:ext cx="10155344" cy="461665"/>
          </a:xfrm>
          <a:prstGeom prst="rect">
            <a:avLst/>
          </a:prstGeom>
        </p:spPr>
        <p:txBody>
          <a:bodyPr wrap="none">
            <a:spAutoFit/>
          </a:bodyPr>
          <a:lstStyle/>
          <a:p>
            <a:pPr lvl="0"/>
            <a:r>
              <a:rPr lang="en-US" sz="2400" dirty="0">
                <a:latin typeface="Georgia" panose="02040502050405020303" pitchFamily="18" charset="0"/>
              </a:rPr>
              <a:t>Retrieved from </a:t>
            </a:r>
            <a:r>
              <a:rPr lang="en-US" sz="2400" dirty="0" smtClean="0">
                <a:latin typeface="Georgia" panose="02040502050405020303" pitchFamily="18" charset="0"/>
                <a:hlinkClick r:id="rId3" tooltip="web link"/>
              </a:rPr>
              <a:t>https</a:t>
            </a:r>
            <a:r>
              <a:rPr lang="en-US" sz="2400" dirty="0">
                <a:latin typeface="Georgia" panose="02040502050405020303" pitchFamily="18" charset="0"/>
                <a:hlinkClick r:id="rId3" tooltip="web link"/>
              </a:rPr>
              <a:t>://</a:t>
            </a:r>
            <a:r>
              <a:rPr lang="en-US" sz="2400" dirty="0" smtClean="0">
                <a:latin typeface="Georgia" panose="02040502050405020303" pitchFamily="18" charset="0"/>
                <a:hlinkClick r:id="rId3" tooltip="web link"/>
              </a:rPr>
              <a:t>www.youtube.com/watch?v=K7agjXFFQJU&amp;t=7s</a:t>
            </a:r>
            <a:endParaRPr lang="en-US" sz="2400" dirty="0" smtClean="0">
              <a:latin typeface="Georgia" panose="02040502050405020303" pitchFamily="18" charset="0"/>
            </a:endParaRPr>
          </a:p>
        </p:txBody>
      </p:sp>
      <p:pic>
        <p:nvPicPr>
          <p:cNvPr id="4" name="Picture 3" descr="&quot;&quot;"/>
          <p:cNvPicPr>
            <a:picLocks noChangeAspect="1"/>
          </p:cNvPicPr>
          <p:nvPr/>
        </p:nvPicPr>
        <p:blipFill>
          <a:blip r:embed="rId4"/>
          <a:stretch>
            <a:fillRect/>
          </a:stretch>
        </p:blipFill>
        <p:spPr>
          <a:xfrm>
            <a:off x="2850777" y="1312534"/>
            <a:ext cx="6490446" cy="437215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56"/>
        <p:cNvGrpSpPr/>
        <p:nvPr/>
      </p:nvGrpSpPr>
      <p:grpSpPr>
        <a:xfrm>
          <a:off x="0" y="0"/>
          <a:ext cx="0" cy="0"/>
          <a:chOff x="0" y="0"/>
          <a:chExt cx="0" cy="0"/>
        </a:xfrm>
      </p:grpSpPr>
      <p:sp>
        <p:nvSpPr>
          <p:cNvPr id="557" name="Google Shape;557;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Let’s Reflect</a:t>
            </a:r>
            <a:endParaRPr dirty="0">
              <a:latin typeface="Georgia" panose="02040502050405020303" pitchFamily="18" charset="0"/>
            </a:endParaRPr>
          </a:p>
        </p:txBody>
      </p:sp>
      <p:sp>
        <p:nvSpPr>
          <p:cNvPr id="558" name="Google Shape;558;p81"/>
          <p:cNvSpPr txBox="1">
            <a:spLocks noGrp="1"/>
          </p:cNvSpPr>
          <p:nvPr>
            <p:ph type="body" idx="1"/>
          </p:nvPr>
        </p:nvSpPr>
        <p:spPr>
          <a:xfrm>
            <a:off x="838200" y="1482724"/>
            <a:ext cx="10515600" cy="505523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What members need to be added to our team?</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When and where will our monthly team meetings take place?</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What information do we need to know as we plan for inclusion opportunities?</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Do we want to visit other sites?</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What will our team be called?</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What data do we need to collect and who will collect it?</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Do we want to meet with IPOP partners from across the state again? If so, how often and for what purpose?</a:t>
            </a:r>
            <a:endParaRPr sz="24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400"/>
              <a:buChar char="•"/>
            </a:pPr>
            <a:r>
              <a:rPr lang="en-US" sz="2400" dirty="0">
                <a:latin typeface="Georgia" panose="02040502050405020303" pitchFamily="18" charset="0"/>
                <a:ea typeface="Times New Roman"/>
                <a:cs typeface="Times New Roman"/>
                <a:sym typeface="Times New Roman"/>
              </a:rPr>
              <a:t>What else?</a:t>
            </a:r>
            <a:endParaRPr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63"/>
        <p:cNvGrpSpPr/>
        <p:nvPr/>
      </p:nvGrpSpPr>
      <p:grpSpPr>
        <a:xfrm>
          <a:off x="0" y="0"/>
          <a:ext cx="0" cy="0"/>
          <a:chOff x="0" y="0"/>
          <a:chExt cx="0" cy="0"/>
        </a:xfrm>
      </p:grpSpPr>
      <p:sp>
        <p:nvSpPr>
          <p:cNvPr id="564" name="Google Shape;564;p82"/>
          <p:cNvSpPr txBox="1">
            <a:spLocks noGrp="1"/>
          </p:cNvSpPr>
          <p:nvPr>
            <p:ph type="title"/>
          </p:nvPr>
        </p:nvSpPr>
        <p:spPr>
          <a:xfrm>
            <a:off x="963930" y="1771651"/>
            <a:ext cx="10515600" cy="3268028"/>
          </a:xfrm>
          <a:prstGeom prst="rect">
            <a:avLst/>
          </a:prstGeom>
          <a:noFill/>
          <a:ln>
            <a:noFill/>
          </a:ln>
        </p:spPr>
        <p:txBody>
          <a:bodyPr spcFirstLastPara="1" wrap="square" lIns="91425" tIns="45700" rIns="91425" bIns="45700" anchor="ctr" anchorCtr="0">
            <a:noAutofit/>
          </a:bodyPr>
          <a:lstStyle/>
          <a:p>
            <a:pPr algn="ctr">
              <a:buSzPts val="4400"/>
            </a:pPr>
            <a:r>
              <a:rPr lang="en-US" dirty="0">
                <a:latin typeface="Georgia" panose="02040502050405020303" pitchFamily="18" charset="0"/>
                <a:ea typeface="Times New Roman"/>
                <a:cs typeface="Times New Roman"/>
                <a:sym typeface="Times New Roman"/>
              </a:rPr>
              <a:t>Enjoy the process and</a:t>
            </a:r>
            <a:r>
              <a:rPr lang="en-US" dirty="0" smtClean="0">
                <a:latin typeface="Georgia" panose="02040502050405020303" pitchFamily="18" charset="0"/>
                <a:ea typeface="Times New Roman"/>
                <a:cs typeface="Times New Roman"/>
                <a:sym typeface="Times New Roman"/>
              </a:rPr>
              <a:t>...</a:t>
            </a:r>
            <a:br>
              <a:rPr lang="en-US" dirty="0" smtClean="0">
                <a:latin typeface="Georgia" panose="02040502050405020303" pitchFamily="18" charset="0"/>
                <a:ea typeface="Times New Roman"/>
                <a:cs typeface="Times New Roman"/>
                <a:sym typeface="Times New Roman"/>
              </a:rPr>
            </a:br>
            <a:r>
              <a:rPr lang="en-US" dirty="0">
                <a:latin typeface="Georgia" panose="02040502050405020303" pitchFamily="18" charset="0"/>
                <a:ea typeface="Times New Roman"/>
                <a:cs typeface="Times New Roman"/>
                <a:sym typeface="Times New Roman"/>
              </a:rPr>
              <a:t/>
            </a:r>
            <a:br>
              <a:rPr lang="en-US" dirty="0">
                <a:latin typeface="Georgia" panose="02040502050405020303" pitchFamily="18" charset="0"/>
                <a:ea typeface="Times New Roman"/>
                <a:cs typeface="Times New Roman"/>
                <a:sym typeface="Times New Roman"/>
              </a:rPr>
            </a:br>
            <a:r>
              <a:rPr lang="en-US" dirty="0">
                <a:latin typeface="Georgia" panose="02040502050405020303" pitchFamily="18" charset="0"/>
                <a:ea typeface="Times New Roman"/>
                <a:cs typeface="Times New Roman"/>
                <a:sym typeface="Times New Roman"/>
              </a:rPr>
              <a:t>become a “performing” team!</a:t>
            </a:r>
            <a:r>
              <a:rPr lang="en-US" dirty="0">
                <a:latin typeface="Georgia" panose="02040502050405020303" pitchFamily="18" charset="0"/>
              </a:rPr>
              <a:t/>
            </a:r>
            <a:br>
              <a:rPr lang="en-US" dirty="0">
                <a:latin typeface="Georgia" panose="02040502050405020303" pitchFamily="18" charset="0"/>
              </a:rPr>
            </a:b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70"/>
        <p:cNvGrpSpPr/>
        <p:nvPr/>
      </p:nvGrpSpPr>
      <p:grpSpPr>
        <a:xfrm>
          <a:off x="0" y="0"/>
          <a:ext cx="0" cy="0"/>
          <a:chOff x="0" y="0"/>
          <a:chExt cx="0" cy="0"/>
        </a:xfrm>
      </p:grpSpPr>
      <p:sp>
        <p:nvSpPr>
          <p:cNvPr id="571" name="Google Shape;571;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References, Slide 1</a:t>
            </a:r>
            <a:endParaRPr dirty="0">
              <a:latin typeface="Georgia" panose="02040502050405020303" pitchFamily="18" charset="0"/>
            </a:endParaRPr>
          </a:p>
        </p:txBody>
      </p:sp>
      <p:sp>
        <p:nvSpPr>
          <p:cNvPr id="572" name="Google Shape;572;p83"/>
          <p:cNvSpPr txBox="1">
            <a:spLocks noGrp="1"/>
          </p:cNvSpPr>
          <p:nvPr>
            <p:ph type="body" idx="1"/>
          </p:nvPr>
        </p:nvSpPr>
        <p:spPr>
          <a:xfrm>
            <a:off x="838200" y="1574164"/>
            <a:ext cx="10515600" cy="49752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3200" i="1" dirty="0">
                <a:latin typeface="Georgia" panose="02040502050405020303" pitchFamily="18" charset="0"/>
                <a:ea typeface="Times New Roman"/>
                <a:cs typeface="Times New Roman"/>
                <a:sym typeface="Times New Roman"/>
              </a:rPr>
              <a:t>Communication: Handling conflict</a:t>
            </a:r>
            <a:r>
              <a:rPr lang="en-US" sz="3200" dirty="0">
                <a:latin typeface="Georgia" panose="02040502050405020303" pitchFamily="18" charset="0"/>
                <a:ea typeface="Times New Roman"/>
                <a:cs typeface="Times New Roman"/>
                <a:sym typeface="Times New Roman"/>
              </a:rPr>
              <a:t>. (1999). Adapted from The Leading Edge, Presentation at the National Association for the Education of Young Children Annual Conference. </a:t>
            </a:r>
            <a:endParaRPr sz="3200" dirty="0">
              <a:latin typeface="Georgia" panose="02040502050405020303" pitchFamily="18" charset="0"/>
            </a:endParaRPr>
          </a:p>
          <a:p>
            <a:pPr marL="228600" lvl="0" indent="-228600" algn="l" rtl="0">
              <a:lnSpc>
                <a:spcPct val="90000"/>
              </a:lnSpc>
              <a:spcBef>
                <a:spcPts val="0"/>
              </a:spcBef>
              <a:spcAft>
                <a:spcPts val="0"/>
              </a:spcAft>
              <a:buClr>
                <a:schemeClr val="dk1"/>
              </a:buClr>
              <a:buSzPts val="2800"/>
              <a:buFont typeface="Calibri"/>
              <a:buNone/>
            </a:pPr>
            <a:endParaRPr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2800"/>
              <a:buFont typeface="Times"/>
              <a:buNone/>
            </a:pPr>
            <a:r>
              <a:rPr lang="en-US" sz="3200" dirty="0">
                <a:latin typeface="Georgia" panose="02040502050405020303" pitchFamily="18" charset="0"/>
                <a:ea typeface="Times New Roman"/>
                <a:cs typeface="Times New Roman"/>
                <a:sym typeface="Times New Roman"/>
              </a:rPr>
              <a:t>Friend, M., &amp; Cook, L. (2013). </a:t>
            </a:r>
            <a:r>
              <a:rPr lang="en-US" sz="3200" i="1" dirty="0">
                <a:latin typeface="Georgia" panose="02040502050405020303" pitchFamily="18" charset="0"/>
                <a:ea typeface="Times New Roman"/>
                <a:cs typeface="Times New Roman"/>
                <a:sym typeface="Times New Roman"/>
              </a:rPr>
              <a:t>Interactions: Collaboration skills for school professionals. </a:t>
            </a:r>
            <a:r>
              <a:rPr lang="en-US" sz="3200" dirty="0">
                <a:latin typeface="Georgia" panose="02040502050405020303" pitchFamily="18" charset="0"/>
                <a:ea typeface="Times New Roman"/>
                <a:cs typeface="Times New Roman"/>
                <a:sym typeface="Times New Roman"/>
              </a:rPr>
              <a:t>Upper Saddle River, NJ: Pearson.</a:t>
            </a:r>
            <a:endParaRPr sz="3200" dirty="0">
              <a:latin typeface="Georgia" panose="02040502050405020303" pitchFamily="18" charset="0"/>
            </a:endParaRPr>
          </a:p>
          <a:p>
            <a:pPr marL="0" lvl="0" indent="0" algn="l" rtl="0">
              <a:lnSpc>
                <a:spcPct val="90000"/>
              </a:lnSpc>
              <a:spcBef>
                <a:spcPts val="0"/>
              </a:spcBef>
              <a:spcAft>
                <a:spcPts val="0"/>
              </a:spcAft>
              <a:buClr>
                <a:schemeClr val="dk1"/>
              </a:buClr>
              <a:buSzPts val="2800"/>
              <a:buFont typeface="Calibri"/>
              <a:buNone/>
            </a:pPr>
            <a:endParaRPr dirty="0">
              <a:latin typeface="Georgia" panose="02040502050405020303" pitchFamily="18" charset="0"/>
              <a:ea typeface="Times New Roman"/>
              <a:cs typeface="Times New Roman"/>
              <a:sym typeface="Times New Roman"/>
            </a:endParaRPr>
          </a:p>
          <a:p>
            <a:pPr marL="0" lvl="0" indent="0">
              <a:spcBef>
                <a:spcPts val="0"/>
              </a:spcBef>
              <a:buSzPts val="2800"/>
              <a:buNone/>
            </a:pPr>
            <a:r>
              <a:rPr lang="en-US" sz="3200" dirty="0" err="1">
                <a:latin typeface="Georgia" panose="02040502050405020303" pitchFamily="18" charset="0"/>
                <a:ea typeface="Times New Roman"/>
                <a:cs typeface="Times New Roman"/>
                <a:sym typeface="Times New Roman"/>
              </a:rPr>
              <a:t>Giangreco</a:t>
            </a:r>
            <a:r>
              <a:rPr lang="en-US" sz="3200" dirty="0">
                <a:latin typeface="Georgia" panose="02040502050405020303" pitchFamily="18" charset="0"/>
                <a:ea typeface="Times New Roman"/>
                <a:cs typeface="Times New Roman"/>
                <a:sym typeface="Times New Roman"/>
              </a:rPr>
              <a:t>, M.F. (2000). </a:t>
            </a:r>
            <a:r>
              <a:rPr lang="en-US" sz="3200" i="1" dirty="0">
                <a:latin typeface="Georgia" panose="02040502050405020303" pitchFamily="18" charset="0"/>
                <a:ea typeface="Times New Roman"/>
                <a:cs typeface="Times New Roman"/>
                <a:sym typeface="Times New Roman"/>
              </a:rPr>
              <a:t>Anatomy of effective team members</a:t>
            </a:r>
            <a:r>
              <a:rPr lang="en-US" sz="3200" dirty="0">
                <a:latin typeface="Georgia" panose="02040502050405020303" pitchFamily="18" charset="0"/>
                <a:ea typeface="Times New Roman"/>
                <a:cs typeface="Times New Roman"/>
                <a:sym typeface="Times New Roman"/>
              </a:rPr>
              <a:t>. </a:t>
            </a:r>
            <a:r>
              <a:rPr lang="en-US" sz="3200" dirty="0" err="1">
                <a:latin typeface="Georgia" panose="02040502050405020303" pitchFamily="18" charset="0"/>
              </a:rPr>
              <a:t>Minnetoka</a:t>
            </a:r>
            <a:r>
              <a:rPr lang="en-US" sz="3200" dirty="0">
                <a:latin typeface="Georgia" panose="02040502050405020303" pitchFamily="18" charset="0"/>
              </a:rPr>
              <a:t>, </a:t>
            </a:r>
            <a:r>
              <a:rPr lang="en-US" sz="3200" dirty="0" smtClean="0">
                <a:latin typeface="Georgia" panose="02040502050405020303" pitchFamily="18" charset="0"/>
              </a:rPr>
              <a:t>MN</a:t>
            </a:r>
            <a:r>
              <a:rPr lang="en-US" sz="3200" dirty="0" smtClean="0">
                <a:latin typeface="Georgia" panose="02040502050405020303" pitchFamily="18" charset="0"/>
                <a:ea typeface="Times New Roman"/>
                <a:cs typeface="Times New Roman"/>
                <a:sym typeface="Times New Roman"/>
              </a:rPr>
              <a:t>: </a:t>
            </a:r>
            <a:r>
              <a:rPr lang="en-US" sz="3200" dirty="0" err="1" smtClean="0">
                <a:latin typeface="Georgia" panose="02040502050405020303" pitchFamily="18" charset="0"/>
                <a:ea typeface="Times New Roman"/>
                <a:cs typeface="Times New Roman"/>
                <a:sym typeface="Times New Roman"/>
              </a:rPr>
              <a:t>Peytral</a:t>
            </a:r>
            <a:r>
              <a:rPr lang="en-US" sz="3200" dirty="0" smtClean="0">
                <a:latin typeface="Georgia" panose="02040502050405020303" pitchFamily="18" charset="0"/>
                <a:ea typeface="Times New Roman"/>
                <a:cs typeface="Times New Roman"/>
                <a:sym typeface="Times New Roman"/>
              </a:rPr>
              <a:t> </a:t>
            </a:r>
            <a:r>
              <a:rPr lang="en-US" sz="3200" dirty="0">
                <a:latin typeface="Georgia" panose="02040502050405020303" pitchFamily="18" charset="0"/>
                <a:ea typeface="Times New Roman"/>
                <a:cs typeface="Times New Roman"/>
                <a:sym typeface="Times New Roman"/>
              </a:rPr>
              <a:t>Publications. </a:t>
            </a:r>
            <a:endParaRPr sz="3200" dirty="0">
              <a:latin typeface="Georgia" panose="02040502050405020303" pitchFamily="18" charset="0"/>
            </a:endParaRPr>
          </a:p>
          <a:p>
            <a:pPr marL="228600" lvl="0" indent="-25400" algn="l" rtl="0">
              <a:lnSpc>
                <a:spcPct val="90000"/>
              </a:lnSpc>
              <a:spcBef>
                <a:spcPts val="1000"/>
              </a:spcBef>
              <a:spcAft>
                <a:spcPts val="0"/>
              </a:spcAft>
              <a:buClr>
                <a:schemeClr val="dk1"/>
              </a:buClr>
              <a:buSzPts val="3200"/>
              <a:buNone/>
            </a:pPr>
            <a:endParaRPr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76"/>
        <p:cNvGrpSpPr/>
        <p:nvPr/>
      </p:nvGrpSpPr>
      <p:grpSpPr>
        <a:xfrm>
          <a:off x="0" y="0"/>
          <a:ext cx="0" cy="0"/>
          <a:chOff x="0" y="0"/>
          <a:chExt cx="0" cy="0"/>
        </a:xfrm>
      </p:grpSpPr>
      <p:sp>
        <p:nvSpPr>
          <p:cNvPr id="578" name="Google Shape;578;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References, Slide 2</a:t>
            </a:r>
            <a:endParaRPr dirty="0">
              <a:latin typeface="Georgia" panose="02040502050405020303" pitchFamily="18" charset="0"/>
            </a:endParaRPr>
          </a:p>
        </p:txBody>
      </p:sp>
      <p:sp>
        <p:nvSpPr>
          <p:cNvPr id="579" name="Google Shape;579;p84"/>
          <p:cNvSpPr txBox="1">
            <a:spLocks noGrp="1"/>
          </p:cNvSpPr>
          <p:nvPr>
            <p:ph type="body" idx="1"/>
          </p:nvPr>
        </p:nvSpPr>
        <p:spPr>
          <a:xfrm>
            <a:off x="712470" y="1690689"/>
            <a:ext cx="10641330" cy="49958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3200" dirty="0">
                <a:latin typeface="Georgia" panose="02040502050405020303" pitchFamily="18" charset="0"/>
                <a:ea typeface="Times New Roman"/>
                <a:cs typeface="Times New Roman"/>
                <a:sym typeface="Times New Roman"/>
              </a:rPr>
              <a:t>Gupta, S., </a:t>
            </a:r>
            <a:r>
              <a:rPr lang="en-US" sz="3200" dirty="0" err="1">
                <a:latin typeface="Georgia" panose="02040502050405020303" pitchFamily="18" charset="0"/>
                <a:ea typeface="Times New Roman"/>
                <a:cs typeface="Times New Roman"/>
                <a:sym typeface="Times New Roman"/>
              </a:rPr>
              <a:t>Henninger</a:t>
            </a:r>
            <a:r>
              <a:rPr lang="en-US" sz="3200" dirty="0">
                <a:latin typeface="Georgia" panose="02040502050405020303" pitchFamily="18" charset="0"/>
                <a:ea typeface="Times New Roman"/>
                <a:cs typeface="Times New Roman"/>
                <a:sym typeface="Times New Roman"/>
              </a:rPr>
              <a:t>, IV, W.R., &amp; </a:t>
            </a:r>
            <a:r>
              <a:rPr lang="en-US" sz="3200" dirty="0" err="1">
                <a:latin typeface="Georgia" panose="02040502050405020303" pitchFamily="18" charset="0"/>
                <a:ea typeface="Times New Roman"/>
                <a:cs typeface="Times New Roman"/>
                <a:sym typeface="Times New Roman"/>
              </a:rPr>
              <a:t>Vinh</a:t>
            </a:r>
            <a:r>
              <a:rPr lang="en-US" sz="3200" dirty="0">
                <a:latin typeface="Georgia" panose="02040502050405020303" pitchFamily="18" charset="0"/>
                <a:ea typeface="Times New Roman"/>
                <a:cs typeface="Times New Roman"/>
                <a:sym typeface="Times New Roman"/>
              </a:rPr>
              <a:t>, M.E. (2014). </a:t>
            </a:r>
            <a:r>
              <a:rPr lang="en-US" sz="3200" i="1" dirty="0">
                <a:latin typeface="Georgia" panose="02040502050405020303" pitchFamily="18" charset="0"/>
                <a:ea typeface="Times New Roman"/>
                <a:cs typeface="Times New Roman"/>
                <a:sym typeface="Times New Roman"/>
              </a:rPr>
              <a:t>First steps to preschool inclusion: How to jumpstart your </a:t>
            </a:r>
            <a:r>
              <a:rPr lang="en-US" sz="3200" i="1" dirty="0" err="1" smtClean="0">
                <a:latin typeface="Georgia" panose="02040502050405020303" pitchFamily="18" charset="0"/>
                <a:ea typeface="Times New Roman"/>
                <a:cs typeface="Times New Roman"/>
                <a:sym typeface="Times New Roman"/>
              </a:rPr>
              <a:t>programwide</a:t>
            </a:r>
            <a:r>
              <a:rPr lang="en-US" sz="3200" i="1" dirty="0" smtClean="0">
                <a:latin typeface="Georgia" panose="02040502050405020303" pitchFamily="18" charset="0"/>
                <a:ea typeface="Times New Roman"/>
                <a:cs typeface="Times New Roman"/>
                <a:sym typeface="Times New Roman"/>
              </a:rPr>
              <a:t> </a:t>
            </a:r>
            <a:r>
              <a:rPr lang="en-US" sz="3200" i="1" dirty="0">
                <a:latin typeface="Georgia" panose="02040502050405020303" pitchFamily="18" charset="0"/>
                <a:ea typeface="Times New Roman"/>
                <a:cs typeface="Times New Roman"/>
                <a:sym typeface="Times New Roman"/>
              </a:rPr>
              <a:t>plan</a:t>
            </a:r>
            <a:r>
              <a:rPr lang="en-US" sz="3200" dirty="0">
                <a:latin typeface="Georgia" panose="02040502050405020303" pitchFamily="18" charset="0"/>
                <a:ea typeface="Times New Roman"/>
                <a:cs typeface="Times New Roman"/>
                <a:sym typeface="Times New Roman"/>
              </a:rPr>
              <a:t>. </a:t>
            </a:r>
            <a:r>
              <a:rPr lang="en-US" sz="3200" dirty="0" smtClean="0">
                <a:latin typeface="Georgia" panose="02040502050405020303" pitchFamily="18" charset="0"/>
                <a:ea typeface="Times New Roman"/>
                <a:cs typeface="Times New Roman"/>
                <a:sym typeface="Times New Roman"/>
              </a:rPr>
              <a:t>Baltimore, MD: </a:t>
            </a:r>
            <a:r>
              <a:rPr lang="en-US" sz="3200" dirty="0">
                <a:latin typeface="Georgia" panose="02040502050405020303" pitchFamily="18" charset="0"/>
                <a:ea typeface="Times New Roman"/>
                <a:cs typeface="Times New Roman"/>
                <a:sym typeface="Times New Roman"/>
              </a:rPr>
              <a:t>Paul H Brookes.</a:t>
            </a:r>
            <a:endParaRPr sz="3200" dirty="0">
              <a:latin typeface="Georgia" panose="02040502050405020303" pitchFamily="18" charset="0"/>
            </a:endParaRPr>
          </a:p>
          <a:p>
            <a:pPr marL="0" lvl="0" indent="0" algn="l" rtl="0">
              <a:lnSpc>
                <a:spcPct val="90000"/>
              </a:lnSpc>
              <a:spcBef>
                <a:spcPts val="0"/>
              </a:spcBef>
              <a:spcAft>
                <a:spcPts val="0"/>
              </a:spcAft>
              <a:buClr>
                <a:schemeClr val="dk1"/>
              </a:buClr>
              <a:buSzPts val="2800"/>
              <a:buFont typeface="Calibri"/>
              <a:buNone/>
            </a:pPr>
            <a:endParaRPr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2800"/>
              <a:buFont typeface="Times New Roman"/>
              <a:buNone/>
            </a:pPr>
            <a:r>
              <a:rPr lang="en-US" sz="3200" dirty="0">
                <a:latin typeface="Georgia" panose="02040502050405020303" pitchFamily="18" charset="0"/>
                <a:ea typeface="Times New Roman"/>
                <a:cs typeface="Times New Roman"/>
                <a:sym typeface="Times New Roman"/>
              </a:rPr>
              <a:t>Hayden, P., Frederick, L., &amp; Smith, B.J. (2003). </a:t>
            </a:r>
            <a:r>
              <a:rPr lang="en-US" sz="3200" i="1" dirty="0">
                <a:latin typeface="Georgia" panose="02040502050405020303" pitchFamily="18" charset="0"/>
                <a:ea typeface="Times New Roman"/>
                <a:cs typeface="Times New Roman"/>
                <a:sym typeface="Times New Roman"/>
              </a:rPr>
              <a:t>A road map for facilitating collaborative teams</a:t>
            </a:r>
            <a:r>
              <a:rPr lang="en-US" sz="3200" dirty="0">
                <a:latin typeface="Georgia" panose="02040502050405020303" pitchFamily="18" charset="0"/>
                <a:ea typeface="Times New Roman"/>
                <a:cs typeface="Times New Roman"/>
                <a:sym typeface="Times New Roman"/>
              </a:rPr>
              <a:t>. Longmont, CO: </a:t>
            </a:r>
            <a:r>
              <a:rPr lang="en-US" sz="3200" dirty="0" err="1">
                <a:latin typeface="Georgia" panose="02040502050405020303" pitchFamily="18" charset="0"/>
                <a:ea typeface="Times New Roman"/>
                <a:cs typeface="Times New Roman"/>
                <a:sym typeface="Times New Roman"/>
              </a:rPr>
              <a:t>Sopris</a:t>
            </a:r>
            <a:r>
              <a:rPr lang="en-US" sz="3200" dirty="0">
                <a:latin typeface="Georgia" panose="02040502050405020303" pitchFamily="18" charset="0"/>
                <a:ea typeface="Times New Roman"/>
                <a:cs typeface="Times New Roman"/>
                <a:sym typeface="Times New Roman"/>
              </a:rPr>
              <a:t> West.</a:t>
            </a:r>
            <a:endParaRPr sz="3200" dirty="0">
              <a:latin typeface="Georgia" panose="02040502050405020303" pitchFamily="18" charset="0"/>
            </a:endParaRPr>
          </a:p>
          <a:p>
            <a:pPr marL="0" lvl="0" indent="0" algn="l" rtl="0">
              <a:lnSpc>
                <a:spcPct val="90000"/>
              </a:lnSpc>
              <a:spcBef>
                <a:spcPts val="0"/>
              </a:spcBef>
              <a:spcAft>
                <a:spcPts val="0"/>
              </a:spcAft>
              <a:buClr>
                <a:schemeClr val="dk1"/>
              </a:buClr>
              <a:buSzPts val="2800"/>
              <a:buFont typeface="Calibri"/>
              <a:buNone/>
            </a:pPr>
            <a:endParaRPr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2800"/>
              <a:buFont typeface="Times"/>
              <a:buNone/>
            </a:pPr>
            <a:r>
              <a:rPr lang="en-US" sz="3200" dirty="0">
                <a:latin typeface="Georgia" panose="02040502050405020303" pitchFamily="18" charset="0"/>
                <a:ea typeface="Times New Roman"/>
                <a:cs typeface="Times New Roman"/>
                <a:sym typeface="Times New Roman"/>
              </a:rPr>
              <a:t>Understand Your Personal Style and the Styles of Those  Around You. Retrieved 2/25/2015, from </a:t>
            </a:r>
            <a:r>
              <a:rPr lang="en-US" sz="3200" u="sng" dirty="0">
                <a:solidFill>
                  <a:schemeClr val="hlink"/>
                </a:solidFill>
                <a:latin typeface="Georgia" panose="02040502050405020303" pitchFamily="18" charset="0"/>
                <a:ea typeface="Times New Roman"/>
                <a:cs typeface="Times New Roman"/>
                <a:sym typeface="Times New Roman"/>
                <a:hlinkClick r:id="rId3" tooltip="website link"/>
              </a:rPr>
              <a:t>www.utoledo.edu</a:t>
            </a:r>
            <a:r>
              <a:rPr lang="en-US" sz="3200" dirty="0">
                <a:latin typeface="Georgia" panose="02040502050405020303" pitchFamily="18" charset="0"/>
                <a:ea typeface="Times New Roman"/>
                <a:cs typeface="Times New Roman"/>
                <a:sym typeface="Times New Roman"/>
              </a:rPr>
              <a:t>.</a:t>
            </a:r>
            <a:endParaRPr sz="32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586" name="Google Shape;586;p85"/>
          <p:cNvSpPr txBox="1">
            <a:spLocks noGrp="1"/>
          </p:cNvSpPr>
          <p:nvPr>
            <p:ph type="body" idx="1"/>
          </p:nvPr>
        </p:nvSpPr>
        <p:spPr>
          <a:xfrm>
            <a:off x="838200" y="1394460"/>
            <a:ext cx="10751820" cy="52578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US" sz="3200" dirty="0" smtClean="0">
                <a:solidFill>
                  <a:srgbClr val="000000"/>
                </a:solidFill>
                <a:latin typeface="Georgia" panose="02040502050405020303" pitchFamily="18" charset="0"/>
                <a:ea typeface="Times New Roman"/>
                <a:cs typeface="Times New Roman"/>
                <a:sym typeface="Times New Roman"/>
              </a:rPr>
              <a:t>.</a:t>
            </a:r>
          </a:p>
          <a:p>
            <a:pPr marL="0" lvl="0" indent="0" algn="l" rtl="0">
              <a:lnSpc>
                <a:spcPct val="80000"/>
              </a:lnSpc>
              <a:spcBef>
                <a:spcPts val="1000"/>
              </a:spcBef>
              <a:spcAft>
                <a:spcPts val="0"/>
              </a:spcAft>
              <a:buNone/>
            </a:pP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tabLst>
                <a:tab pos="457200" algn="l"/>
              </a:tabLst>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1 &amp; 8	VCU		804-828-6947 </a:t>
            </a:r>
            <a:r>
              <a:rPr lang="en-US" sz="3200" dirty="0">
                <a:solidFill>
                  <a:srgbClr val="000000"/>
                </a:solidFill>
                <a:latin typeface="Georgia" panose="02040502050405020303" pitchFamily="18" charset="0"/>
                <a:ea typeface="Times New Roman"/>
                <a:cs typeface="Times New Roman"/>
                <a:sym typeface="Times New Roman"/>
              </a:rPr>
              <a:t>or 434-292-3723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tabLst>
                <a:tab pos="457200" algn="l"/>
              </a:tabLst>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2 &amp; 3	ODU	757-683-4333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tabLst>
                <a:tab pos="457200" algn="l"/>
              </a:tabLst>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4		GMU	703-993-4496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tabLst>
                <a:tab pos="457200" algn="l"/>
              </a:tabLst>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5		JMU		540-568-6746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tabLst>
                <a:tab pos="457200" algn="l"/>
              </a:tabLst>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6 &amp; 7	VT 		540-231-5167</a:t>
            </a:r>
            <a:endParaRPr sz="32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sz="4000" dirty="0">
                <a:latin typeface="Georgia" panose="02040502050405020303" pitchFamily="18" charset="0"/>
                <a:ea typeface="Times New Roman"/>
                <a:cs typeface="Times New Roman"/>
                <a:sym typeface="Times New Roman"/>
              </a:rPr>
              <a:t>What is your personal communication style?</a:t>
            </a:r>
            <a:endParaRPr sz="4000" dirty="0">
              <a:latin typeface="Georgia" panose="02040502050405020303" pitchFamily="18" charset="0"/>
            </a:endParaRPr>
          </a:p>
        </p:txBody>
      </p:sp>
      <p:pic>
        <p:nvPicPr>
          <p:cNvPr id="190" name="Google Shape;190;p33" descr="&quot;&quot;"/>
          <p:cNvPicPr preferRelativeResize="0">
            <a:picLocks noGrp="1"/>
          </p:cNvPicPr>
          <p:nvPr>
            <p:ph type="body" idx="1"/>
          </p:nvPr>
        </p:nvPicPr>
        <p:blipFill rotWithShape="1">
          <a:blip r:embed="rId3">
            <a:alphaModFix/>
          </a:blip>
          <a:srcRect/>
          <a:stretch/>
        </p:blipFill>
        <p:spPr>
          <a:xfrm>
            <a:off x="3195108" y="1825625"/>
            <a:ext cx="5801784" cy="435133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To Complete the Survey. . .</a:t>
            </a:r>
            <a:endParaRPr dirty="0">
              <a:latin typeface="Georgia" panose="02040502050405020303" pitchFamily="18" charset="0"/>
            </a:endParaRPr>
          </a:p>
        </p:txBody>
      </p:sp>
      <p:sp>
        <p:nvSpPr>
          <p:cNvPr id="198" name="Google Shape;198;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Go from left to right</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Put a check or a 1 by the word that is most characteristic of you</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Total Column B on </a:t>
            </a:r>
            <a:r>
              <a:rPr lang="en-US" sz="3600" dirty="0" smtClean="0">
                <a:latin typeface="Georgia" panose="02040502050405020303" pitchFamily="18" charset="0"/>
                <a:ea typeface="Times New Roman"/>
                <a:cs typeface="Times New Roman"/>
                <a:sym typeface="Times New Roman"/>
              </a:rPr>
              <a:t>page </a:t>
            </a:r>
            <a:r>
              <a:rPr lang="en-US" sz="3600" dirty="0">
                <a:latin typeface="Georgia" panose="02040502050405020303" pitchFamily="18" charset="0"/>
                <a:ea typeface="Times New Roman"/>
                <a:cs typeface="Times New Roman"/>
                <a:sym typeface="Times New Roman"/>
              </a:rPr>
              <a:t>one</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Repeat process on </a:t>
            </a:r>
            <a:r>
              <a:rPr lang="en-US" sz="3600" dirty="0" smtClean="0">
                <a:latin typeface="Georgia" panose="02040502050405020303" pitchFamily="18" charset="0"/>
                <a:ea typeface="Times New Roman"/>
                <a:cs typeface="Times New Roman"/>
                <a:sym typeface="Times New Roman"/>
              </a:rPr>
              <a:t>page </a:t>
            </a:r>
            <a:r>
              <a:rPr lang="en-US" sz="3600" dirty="0">
                <a:latin typeface="Georgia" panose="02040502050405020303" pitchFamily="18" charset="0"/>
                <a:ea typeface="Times New Roman"/>
                <a:cs typeface="Times New Roman"/>
                <a:sym typeface="Times New Roman"/>
              </a:rPr>
              <a:t>two and total Column C</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Plot total of Column B on the vertical axis</a:t>
            </a:r>
            <a:endParaRPr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Plot total of Column C on the horizontal axis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Four Types of Team </a:t>
            </a:r>
            <a:r>
              <a:rPr lang="en-US" dirty="0" smtClean="0">
                <a:latin typeface="Georgia" panose="02040502050405020303" pitchFamily="18" charset="0"/>
                <a:ea typeface="Times New Roman"/>
                <a:cs typeface="Times New Roman"/>
                <a:sym typeface="Times New Roman"/>
              </a:rPr>
              <a:t>Members, Slide 1</a:t>
            </a:r>
            <a:endParaRPr dirty="0">
              <a:latin typeface="Georgia" panose="02040502050405020303" pitchFamily="18" charset="0"/>
            </a:endParaRPr>
          </a:p>
        </p:txBody>
      </p:sp>
      <p:sp>
        <p:nvSpPr>
          <p:cNvPr id="205" name="Google Shape;205;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3600"/>
              <a:buChar char="•"/>
            </a:pPr>
            <a:r>
              <a:rPr lang="en-US" sz="3600" b="1" dirty="0">
                <a:latin typeface="Georgia" panose="02040502050405020303" pitchFamily="18" charset="0"/>
                <a:ea typeface="Times New Roman"/>
                <a:cs typeface="Times New Roman"/>
                <a:sym typeface="Times New Roman"/>
              </a:rPr>
              <a:t>Thinkers:</a:t>
            </a:r>
            <a:r>
              <a:rPr lang="en-US" sz="3600" dirty="0">
                <a:latin typeface="Georgia" panose="02040502050405020303" pitchFamily="18" charset="0"/>
                <a:ea typeface="Times New Roman"/>
                <a:cs typeface="Times New Roman"/>
                <a:sym typeface="Times New Roman"/>
              </a:rPr>
              <a:t> Careful, precise, formal, private, reserved, logical, inventive, and </a:t>
            </a:r>
            <a:r>
              <a:rPr lang="en-US" sz="3600" dirty="0" smtClean="0">
                <a:latin typeface="Georgia" panose="02040502050405020303" pitchFamily="18" charset="0"/>
                <a:ea typeface="Times New Roman"/>
                <a:cs typeface="Times New Roman"/>
                <a:sym typeface="Times New Roman"/>
              </a:rPr>
              <a:t>reflective</a:t>
            </a:r>
          </a:p>
          <a:p>
            <a:pPr marL="0" lvl="0" indent="0" algn="l" rtl="0">
              <a:lnSpc>
                <a:spcPct val="110000"/>
              </a:lnSpc>
              <a:spcBef>
                <a:spcPts val="0"/>
              </a:spcBef>
              <a:spcAft>
                <a:spcPts val="0"/>
              </a:spcAft>
              <a:buClr>
                <a:schemeClr val="dk1"/>
              </a:buClr>
              <a:buSzPts val="3600"/>
              <a:buNone/>
            </a:pP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b="1" dirty="0">
                <a:latin typeface="Georgia" panose="02040502050405020303" pitchFamily="18" charset="0"/>
                <a:ea typeface="Times New Roman"/>
                <a:cs typeface="Times New Roman"/>
                <a:sym typeface="Times New Roman"/>
              </a:rPr>
              <a:t>Directors:</a:t>
            </a:r>
            <a:r>
              <a:rPr lang="en-US" sz="3600" dirty="0">
                <a:latin typeface="Georgia" panose="02040502050405020303" pitchFamily="18" charset="0"/>
                <a:ea typeface="Times New Roman"/>
                <a:cs typeface="Times New Roman"/>
                <a:sym typeface="Times New Roman"/>
              </a:rPr>
              <a:t> Take charge, control-oriented, competitive, motivated to be number one, task focused, achievers, and strong-willed</a:t>
            </a:r>
            <a:endParaRPr sz="3600" dirty="0">
              <a:solidFill>
                <a:schemeClr val="lt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Four Types of Team </a:t>
            </a:r>
            <a:r>
              <a:rPr lang="en-US" dirty="0" smtClean="0">
                <a:latin typeface="Georgia" panose="02040502050405020303" pitchFamily="18" charset="0"/>
                <a:ea typeface="Times New Roman"/>
                <a:cs typeface="Times New Roman"/>
                <a:sym typeface="Times New Roman"/>
              </a:rPr>
              <a:t>Members, Slide 2</a:t>
            </a:r>
            <a:endParaRPr dirty="0">
              <a:latin typeface="Georgia" panose="02040502050405020303" pitchFamily="18" charset="0"/>
            </a:endParaRPr>
          </a:p>
        </p:txBody>
      </p:sp>
      <p:sp>
        <p:nvSpPr>
          <p:cNvPr id="212" name="Google Shape;212;p36"/>
          <p:cNvSpPr txBox="1">
            <a:spLocks noGrp="1"/>
          </p:cNvSpPr>
          <p:nvPr>
            <p:ph type="body" idx="1"/>
          </p:nvPr>
        </p:nvSpPr>
        <p:spPr>
          <a:xfrm>
            <a:off x="838200" y="1825624"/>
            <a:ext cx="10515600" cy="447230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3600"/>
              <a:buChar char="•"/>
            </a:pPr>
            <a:r>
              <a:rPr lang="en-US" sz="3600" b="1" dirty="0">
                <a:latin typeface="Georgia" panose="02040502050405020303" pitchFamily="18" charset="0"/>
                <a:ea typeface="Times New Roman"/>
                <a:cs typeface="Times New Roman"/>
                <a:sym typeface="Times New Roman"/>
              </a:rPr>
              <a:t>Socializers: </a:t>
            </a:r>
            <a:r>
              <a:rPr lang="en-US" sz="3600" dirty="0">
                <a:latin typeface="Georgia" panose="02040502050405020303" pitchFamily="18" charset="0"/>
                <a:ea typeface="Times New Roman"/>
                <a:cs typeface="Times New Roman"/>
                <a:sym typeface="Times New Roman"/>
              </a:rPr>
              <a:t>Optimistic, fast paced, emotional, approval seeking, enthusiastic, impulsive, and </a:t>
            </a:r>
            <a:r>
              <a:rPr lang="en-US" sz="3600" dirty="0" smtClean="0">
                <a:latin typeface="Georgia" panose="02040502050405020303" pitchFamily="18" charset="0"/>
                <a:ea typeface="Times New Roman"/>
                <a:cs typeface="Times New Roman"/>
                <a:sym typeface="Times New Roman"/>
              </a:rPr>
              <a:t>expressive</a:t>
            </a:r>
          </a:p>
          <a:p>
            <a:pPr marL="0" lvl="0" indent="0" algn="l" rtl="0">
              <a:lnSpc>
                <a:spcPct val="110000"/>
              </a:lnSpc>
              <a:spcBef>
                <a:spcPts val="0"/>
              </a:spcBef>
              <a:spcAft>
                <a:spcPts val="0"/>
              </a:spcAft>
              <a:buClr>
                <a:schemeClr val="dk1"/>
              </a:buClr>
              <a:buSzPts val="3600"/>
              <a:buNone/>
            </a:pP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b="1" dirty="0">
                <a:latin typeface="Georgia" panose="02040502050405020303" pitchFamily="18" charset="0"/>
                <a:ea typeface="Times New Roman"/>
                <a:cs typeface="Times New Roman"/>
                <a:sym typeface="Times New Roman"/>
              </a:rPr>
              <a:t>Relaters: </a:t>
            </a:r>
            <a:r>
              <a:rPr lang="en-US" sz="3600" dirty="0">
                <a:latin typeface="Georgia" panose="02040502050405020303" pitchFamily="18" charset="0"/>
                <a:ea typeface="Times New Roman"/>
                <a:cs typeface="Times New Roman"/>
                <a:sym typeface="Times New Roman"/>
              </a:rPr>
              <a:t>Easy going, slow paced, diplomatic, predictable, persistent, modest, accommodating, and friendly </a:t>
            </a:r>
            <a:r>
              <a:rPr lang="en-US" sz="3500" dirty="0">
                <a:latin typeface="Georgia" panose="02040502050405020303" pitchFamily="18" charset="0"/>
                <a:ea typeface="Times New Roman"/>
                <a:cs typeface="Times New Roman"/>
                <a:sym typeface="Times New Roman"/>
              </a:rPr>
              <a:t/>
            </a:r>
            <a:br>
              <a:rPr lang="en-US" sz="3500" dirty="0">
                <a:latin typeface="Georgia" panose="02040502050405020303" pitchFamily="18" charset="0"/>
                <a:ea typeface="Times New Roman"/>
                <a:cs typeface="Times New Roman"/>
                <a:sym typeface="Times New Roman"/>
              </a:rPr>
            </a:br>
            <a:endParaRPr sz="35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4574</Words>
  <Application>Microsoft Office PowerPoint</Application>
  <PresentationFormat>Widescreen</PresentationFormat>
  <Paragraphs>560</Paragraphs>
  <Slides>58</Slides>
  <Notes>58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Gill Sans</vt:lpstr>
      <vt:lpstr>Times New Roman</vt:lpstr>
      <vt:lpstr>Calibri</vt:lpstr>
      <vt:lpstr>Georgia</vt:lpstr>
      <vt:lpstr>Source Sans Pro</vt:lpstr>
      <vt:lpstr>Times</vt:lpstr>
      <vt:lpstr>Arial</vt:lpstr>
      <vt:lpstr>Office Theme</vt:lpstr>
      <vt:lpstr>Simple Light</vt:lpstr>
      <vt:lpstr>Inclusive Placement Opportunities  for Preschoolers:  A Systems Approach to Preschool Inclusive Practices  </vt:lpstr>
      <vt:lpstr>  Module 2:  Collaborative Teaming </vt:lpstr>
      <vt:lpstr>What is a collaborative team?</vt:lpstr>
      <vt:lpstr>The Power of A Team (Video 1)</vt:lpstr>
      <vt:lpstr>What makes a team effective?</vt:lpstr>
      <vt:lpstr>What is your personal communication style?</vt:lpstr>
      <vt:lpstr>To Complete the Survey. . .</vt:lpstr>
      <vt:lpstr>Four Types of Team Members, Slide 1</vt:lpstr>
      <vt:lpstr>Four Types of Team Members, Slide 2</vt:lpstr>
      <vt:lpstr>Four Ways People Operate</vt:lpstr>
      <vt:lpstr>Supporting Different Teaming Types</vt:lpstr>
      <vt:lpstr>Stages of Team Development</vt:lpstr>
      <vt:lpstr>Forming Stage</vt:lpstr>
      <vt:lpstr>Storming Stage</vt:lpstr>
      <vt:lpstr>Norming Stage</vt:lpstr>
      <vt:lpstr>Performing Stage</vt:lpstr>
      <vt:lpstr>The Power of A Team (Video 2)</vt:lpstr>
      <vt:lpstr>Skills Necessary for Collaborative Teaming</vt:lpstr>
      <vt:lpstr>Exchanging Information Through Role Release</vt:lpstr>
      <vt:lpstr>Exchanging Information By Teaching One Another</vt:lpstr>
      <vt:lpstr>One-Way Communication</vt:lpstr>
      <vt:lpstr>Communicating Effectively: Active Listening</vt:lpstr>
      <vt:lpstr>Communicating Effectively: Beware of Perceptions</vt:lpstr>
      <vt:lpstr>Process for Solving Problems</vt:lpstr>
      <vt:lpstr>Clearly Define the Issue</vt:lpstr>
      <vt:lpstr>Generate Solutions</vt:lpstr>
      <vt:lpstr>Brainstorming Activity</vt:lpstr>
      <vt:lpstr>Consensus Decision Making</vt:lpstr>
      <vt:lpstr>Types of Decisions</vt:lpstr>
      <vt:lpstr>Guidelines for Making Decisions by Consensus, Slide 1</vt:lpstr>
      <vt:lpstr>Guidelines for Making Decisions by Consensus, Slide 2</vt:lpstr>
      <vt:lpstr>Big Bang Theory </vt:lpstr>
      <vt:lpstr>Consensus Activity</vt:lpstr>
      <vt:lpstr> Resolving Conflict:</vt:lpstr>
      <vt:lpstr>Conflict is...</vt:lpstr>
      <vt:lpstr>Attitudes About Conflict</vt:lpstr>
      <vt:lpstr>How do you handle conflict?</vt:lpstr>
      <vt:lpstr>When Conflict Occurs:</vt:lpstr>
      <vt:lpstr>Example of a Conflict Resolution Policy</vt:lpstr>
      <vt:lpstr>Conflict Resolution Policy (con’t.)</vt:lpstr>
      <vt:lpstr>Using a Structured Meeting Process </vt:lpstr>
      <vt:lpstr>What bothers you most about meetings?</vt:lpstr>
      <vt:lpstr>What others say...</vt:lpstr>
      <vt:lpstr>If You Don’t Like Meetings, The Bad News Is...</vt:lpstr>
      <vt:lpstr>The Good News Is...</vt:lpstr>
      <vt:lpstr>How can we make meetings more efficient?</vt:lpstr>
      <vt:lpstr>Team Meeting Process</vt:lpstr>
      <vt:lpstr>IPOP Meeting Agenda</vt:lpstr>
      <vt:lpstr>Roles in Collaborative Teams</vt:lpstr>
      <vt:lpstr>How To Begin</vt:lpstr>
      <vt:lpstr>Team Meeting Process (con’t.)</vt:lpstr>
      <vt:lpstr>Team Meeting Process (con’t.) </vt:lpstr>
      <vt:lpstr>Stellar Team Meeting</vt:lpstr>
      <vt:lpstr>Let’s Reflect</vt:lpstr>
      <vt:lpstr>Enjoy the process and...  become a “performing” team! </vt:lpstr>
      <vt:lpstr>References, Slide 1</vt:lpstr>
      <vt:lpstr>References, Slide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Jacqueline Kilkeary</dc:creator>
  <cp:lastModifiedBy>Jacqueline Kilkeary</cp:lastModifiedBy>
  <cp:revision>43</cp:revision>
  <dcterms:modified xsi:type="dcterms:W3CDTF">2019-06-18T14:40:03Z</dcterms:modified>
</cp:coreProperties>
</file>